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61" r:id="rId3"/>
  </p:sldMasterIdLst>
  <p:notesMasterIdLst>
    <p:notesMasterId r:id="rId27"/>
  </p:notesMasterIdLst>
  <p:handoutMasterIdLst>
    <p:handoutMasterId r:id="rId28"/>
  </p:handoutMasterIdLst>
  <p:sldIdLst>
    <p:sldId id="257" r:id="rId4"/>
    <p:sldId id="314" r:id="rId5"/>
    <p:sldId id="307" r:id="rId6"/>
    <p:sldId id="296" r:id="rId7"/>
    <p:sldId id="261" r:id="rId8"/>
    <p:sldId id="259" r:id="rId9"/>
    <p:sldId id="258" r:id="rId10"/>
    <p:sldId id="315" r:id="rId11"/>
    <p:sldId id="291" r:id="rId12"/>
    <p:sldId id="292" r:id="rId13"/>
    <p:sldId id="293" r:id="rId14"/>
    <p:sldId id="294" r:id="rId15"/>
    <p:sldId id="316" r:id="rId16"/>
    <p:sldId id="317" r:id="rId17"/>
    <p:sldId id="308" r:id="rId18"/>
    <p:sldId id="309" r:id="rId19"/>
    <p:sldId id="304" r:id="rId20"/>
    <p:sldId id="305" r:id="rId21"/>
    <p:sldId id="312" r:id="rId22"/>
    <p:sldId id="313" r:id="rId23"/>
    <p:sldId id="311" r:id="rId24"/>
    <p:sldId id="260" r:id="rId25"/>
    <p:sldId id="300" r:id="rId26"/>
  </p:sldIdLst>
  <p:sldSz cx="12192000" cy="6858000"/>
  <p:notesSz cx="9872663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132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85" autoAdjust="0"/>
    <p:restoredTop sz="70942" autoAdjust="0"/>
  </p:normalViewPr>
  <p:slideViewPr>
    <p:cSldViewPr snapToGrid="0">
      <p:cViewPr varScale="1">
        <p:scale>
          <a:sx n="45" d="100"/>
          <a:sy n="45" d="100"/>
        </p:scale>
        <p:origin x="7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97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4D43AC-AAE0-47AF-8DBE-588CB322D223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1495DD9-8B21-46C2-AC8B-89892686C5F1}">
      <dgm:prSet custT="1"/>
      <dgm:spPr/>
      <dgm:t>
        <a:bodyPr/>
        <a:lstStyle/>
        <a:p>
          <a:pPr rtl="0"/>
          <a:r>
            <a:rPr lang="en-GB" sz="2000" dirty="0" smtClean="0"/>
            <a:t>Maximise economic benefits from sharing resources</a:t>
          </a:r>
          <a:endParaRPr lang="en-US" sz="2000" dirty="0"/>
        </a:p>
      </dgm:t>
    </dgm:pt>
    <dgm:pt modelId="{BBBEB8A3-CD4F-4AEB-8D6C-C1A8FE0604C5}" type="parTrans" cxnId="{31585722-AB73-49FD-BD69-FD5D9CB4FCED}">
      <dgm:prSet/>
      <dgm:spPr/>
      <dgm:t>
        <a:bodyPr/>
        <a:lstStyle/>
        <a:p>
          <a:endParaRPr lang="en-US" sz="2000"/>
        </a:p>
      </dgm:t>
    </dgm:pt>
    <dgm:pt modelId="{0CB06DC0-D87E-4F83-8BF3-06FFFA55D5F6}" type="sibTrans" cxnId="{31585722-AB73-49FD-BD69-FD5D9CB4FCED}">
      <dgm:prSet/>
      <dgm:spPr/>
      <dgm:t>
        <a:bodyPr/>
        <a:lstStyle/>
        <a:p>
          <a:endParaRPr lang="en-US" sz="2000"/>
        </a:p>
      </dgm:t>
    </dgm:pt>
    <dgm:pt modelId="{0D620F70-6477-4883-84A6-661B6B4174CA}">
      <dgm:prSet custT="1"/>
      <dgm:spPr/>
      <dgm:t>
        <a:bodyPr/>
        <a:lstStyle/>
        <a:p>
          <a:pPr rtl="0"/>
          <a:r>
            <a:rPr lang="en-GB" sz="2000" dirty="0" smtClean="0"/>
            <a:t>Access to Polar infrastructure for strong polar programmes</a:t>
          </a:r>
          <a:endParaRPr lang="en-US" sz="2000" dirty="0"/>
        </a:p>
      </dgm:t>
    </dgm:pt>
    <dgm:pt modelId="{EA6D2767-65E5-4852-871B-A2E3CC628A59}" type="parTrans" cxnId="{21D31EAA-11C7-466D-82CD-2D7F79CB9522}">
      <dgm:prSet/>
      <dgm:spPr/>
      <dgm:t>
        <a:bodyPr/>
        <a:lstStyle/>
        <a:p>
          <a:endParaRPr lang="en-US" sz="1800"/>
        </a:p>
      </dgm:t>
    </dgm:pt>
    <dgm:pt modelId="{46322C97-251A-4450-92CD-8D37D57BE37A}" type="sibTrans" cxnId="{21D31EAA-11C7-466D-82CD-2D7F79CB9522}">
      <dgm:prSet/>
      <dgm:spPr/>
      <dgm:t>
        <a:bodyPr/>
        <a:lstStyle/>
        <a:p>
          <a:endParaRPr lang="en-US" sz="1800"/>
        </a:p>
      </dgm:t>
    </dgm:pt>
    <dgm:pt modelId="{ACD3A6C8-E83F-4874-8989-BB348FB122AE}">
      <dgm:prSet custT="1"/>
      <dgm:spPr/>
      <dgm:t>
        <a:bodyPr/>
        <a:lstStyle/>
        <a:p>
          <a:pPr rtl="0"/>
          <a:r>
            <a:rPr lang="en-GB" sz="2000" dirty="0" smtClean="0"/>
            <a:t>Fulfil European needs in Arctic Research</a:t>
          </a:r>
          <a:endParaRPr lang="en-US" sz="2000" dirty="0"/>
        </a:p>
      </dgm:t>
    </dgm:pt>
    <dgm:pt modelId="{A502B0B0-EBAF-4C70-8A54-A4B6704B008F}" type="parTrans" cxnId="{7C05D2F1-52C9-4678-A980-3133F66B6A1C}">
      <dgm:prSet/>
      <dgm:spPr/>
      <dgm:t>
        <a:bodyPr/>
        <a:lstStyle/>
        <a:p>
          <a:endParaRPr lang="en-US" sz="1800"/>
        </a:p>
      </dgm:t>
    </dgm:pt>
    <dgm:pt modelId="{769943C0-7E1B-41DB-A131-8FA818ECAD1D}" type="sibTrans" cxnId="{7C05D2F1-52C9-4678-A980-3133F66B6A1C}">
      <dgm:prSet/>
      <dgm:spPr/>
      <dgm:t>
        <a:bodyPr/>
        <a:lstStyle/>
        <a:p>
          <a:endParaRPr lang="en-US" sz="1800"/>
        </a:p>
      </dgm:t>
    </dgm:pt>
    <dgm:pt modelId="{3D201CD4-F6F7-4008-9AEC-8E34ACB507B5}">
      <dgm:prSet custT="1"/>
      <dgm:spPr/>
      <dgm:t>
        <a:bodyPr/>
        <a:lstStyle/>
        <a:p>
          <a:pPr rtl="0"/>
          <a:r>
            <a:rPr lang="en-US" sz="2000" dirty="0" smtClean="0"/>
            <a:t>Better use of these costly infrastructures</a:t>
          </a:r>
          <a:endParaRPr lang="en-US" sz="2000" dirty="0"/>
        </a:p>
      </dgm:t>
    </dgm:pt>
    <dgm:pt modelId="{B2F022A0-E542-480A-8995-396361853678}" type="parTrans" cxnId="{0B4D3993-36D3-45EB-B659-571D01FB211E}">
      <dgm:prSet/>
      <dgm:spPr/>
      <dgm:t>
        <a:bodyPr/>
        <a:lstStyle/>
        <a:p>
          <a:endParaRPr lang="en-US" sz="1800"/>
        </a:p>
      </dgm:t>
    </dgm:pt>
    <dgm:pt modelId="{6710D523-CD57-4FF2-AF28-F70BF61FBD64}" type="sibTrans" cxnId="{0B4D3993-36D3-45EB-B659-571D01FB211E}">
      <dgm:prSet/>
      <dgm:spPr/>
      <dgm:t>
        <a:bodyPr/>
        <a:lstStyle/>
        <a:p>
          <a:endParaRPr lang="en-US" sz="1800"/>
        </a:p>
      </dgm:t>
    </dgm:pt>
    <dgm:pt modelId="{E72A644E-D120-459E-9E90-F52A14DBD7AC}">
      <dgm:prSet custT="1"/>
      <dgm:spPr/>
      <dgm:t>
        <a:bodyPr/>
        <a:lstStyle/>
        <a:p>
          <a:pPr rtl="0"/>
          <a:r>
            <a:rPr lang="en-GB" sz="2000" smtClean="0"/>
            <a:t>Support international initiatives </a:t>
          </a:r>
          <a:endParaRPr lang="en-US" sz="2000" dirty="0"/>
        </a:p>
      </dgm:t>
    </dgm:pt>
    <dgm:pt modelId="{2B068EA5-573E-4626-9122-BD5A720ECB64}" type="parTrans" cxnId="{14D9094B-7F82-481B-A64D-BA03E8B6CA51}">
      <dgm:prSet/>
      <dgm:spPr/>
      <dgm:t>
        <a:bodyPr/>
        <a:lstStyle/>
        <a:p>
          <a:endParaRPr lang="en-US" sz="1800"/>
        </a:p>
      </dgm:t>
    </dgm:pt>
    <dgm:pt modelId="{2038D37E-9EA5-4596-BD8C-3CCF87B15492}" type="sibTrans" cxnId="{14D9094B-7F82-481B-A64D-BA03E8B6CA51}">
      <dgm:prSet/>
      <dgm:spPr/>
      <dgm:t>
        <a:bodyPr/>
        <a:lstStyle/>
        <a:p>
          <a:endParaRPr lang="en-US" sz="1800"/>
        </a:p>
      </dgm:t>
    </dgm:pt>
    <dgm:pt modelId="{E9C54129-136C-44E1-A83E-9BFF9FA99461}">
      <dgm:prSet custT="1"/>
      <dgm:spPr/>
      <dgm:t>
        <a:bodyPr/>
        <a:lstStyle/>
        <a:p>
          <a:pPr rtl="0"/>
          <a:r>
            <a:rPr lang="en-US" sz="2000" smtClean="0"/>
            <a:t>International </a:t>
          </a:r>
          <a:r>
            <a:rPr lang="en-US" sz="2000" dirty="0" smtClean="0"/>
            <a:t>leveraging of funds</a:t>
          </a:r>
          <a:endParaRPr lang="en-US" sz="2000" dirty="0"/>
        </a:p>
      </dgm:t>
    </dgm:pt>
    <dgm:pt modelId="{8050E340-FAB1-4A7D-BFC5-77722731DB6E}" type="parTrans" cxnId="{40A6C3F5-C15B-4021-B4D8-92C17877B20F}">
      <dgm:prSet/>
      <dgm:spPr/>
      <dgm:t>
        <a:bodyPr/>
        <a:lstStyle/>
        <a:p>
          <a:endParaRPr lang="en-US" sz="1800"/>
        </a:p>
      </dgm:t>
    </dgm:pt>
    <dgm:pt modelId="{04D2F2FE-F98D-4A7D-9F33-851CC9FBDE0C}" type="sibTrans" cxnId="{40A6C3F5-C15B-4021-B4D8-92C17877B20F}">
      <dgm:prSet/>
      <dgm:spPr/>
      <dgm:t>
        <a:bodyPr/>
        <a:lstStyle/>
        <a:p>
          <a:endParaRPr lang="en-US" sz="1800"/>
        </a:p>
      </dgm:t>
    </dgm:pt>
    <dgm:pt modelId="{4E0D6818-4928-4719-A898-A3C2AD9CCAF0}" type="pres">
      <dgm:prSet presAssocID="{FF4D43AC-AAE0-47AF-8DBE-588CB322D223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7467012-63AE-4BD9-9FE0-D6F087C9FDDF}" type="pres">
      <dgm:prSet presAssocID="{FF4D43AC-AAE0-47AF-8DBE-588CB322D223}" presName="arrow" presStyleLbl="bgShp" presStyleIdx="0" presStyleCnt="1"/>
      <dgm:spPr/>
    </dgm:pt>
    <dgm:pt modelId="{96FA0064-E38E-422D-9FCC-F5BEF03C10BD}" type="pres">
      <dgm:prSet presAssocID="{FF4D43AC-AAE0-47AF-8DBE-588CB322D223}" presName="linearProcess" presStyleCnt="0"/>
      <dgm:spPr/>
    </dgm:pt>
    <dgm:pt modelId="{B27F5661-3183-4653-B99E-AB7DFECA98F1}" type="pres">
      <dgm:prSet presAssocID="{3D201CD4-F6F7-4008-9AEC-8E34ACB507B5}" presName="textNode" presStyleLbl="node1" presStyleIdx="0" presStyleCnt="6" custScaleX="1156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F71C8B-4718-4763-9B4B-CFC8D55088AD}" type="pres">
      <dgm:prSet presAssocID="{6710D523-CD57-4FF2-AF28-F70BF61FBD64}" presName="sibTrans" presStyleCnt="0"/>
      <dgm:spPr/>
    </dgm:pt>
    <dgm:pt modelId="{546D6796-D866-4BD1-956B-5A1398856B70}" type="pres">
      <dgm:prSet presAssocID="{E9C54129-136C-44E1-A83E-9BFF9FA99461}" presName="text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60F012-8A88-41B7-ABB3-06EF8339E5E5}" type="pres">
      <dgm:prSet presAssocID="{04D2F2FE-F98D-4A7D-9F33-851CC9FBDE0C}" presName="sibTrans" presStyleCnt="0"/>
      <dgm:spPr/>
    </dgm:pt>
    <dgm:pt modelId="{457C09B3-6DFC-468B-86BB-8F7A6719614F}" type="pres">
      <dgm:prSet presAssocID="{E72A644E-D120-459E-9E90-F52A14DBD7AC}" presName="text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702C65-5BF5-4FA8-9345-147F0EFF60E6}" type="pres">
      <dgm:prSet presAssocID="{2038D37E-9EA5-4596-BD8C-3CCF87B15492}" presName="sibTrans" presStyleCnt="0"/>
      <dgm:spPr/>
    </dgm:pt>
    <dgm:pt modelId="{FDF0C56F-520F-4297-9A08-24C1C78C7712}" type="pres">
      <dgm:prSet presAssocID="{0D620F70-6477-4883-84A6-661B6B4174CA}" presName="text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87A187-A31D-4FDC-9619-09ADD61F3F8B}" type="pres">
      <dgm:prSet presAssocID="{46322C97-251A-4450-92CD-8D37D57BE37A}" presName="sibTrans" presStyleCnt="0"/>
      <dgm:spPr/>
    </dgm:pt>
    <dgm:pt modelId="{8BEA10D2-7F15-4AD5-8750-F764B6010A36}" type="pres">
      <dgm:prSet presAssocID="{B1495DD9-8B21-46C2-AC8B-89892686C5F1}" presName="text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BE0A18-3F51-4206-A957-5B11327A1B2D}" type="pres">
      <dgm:prSet presAssocID="{0CB06DC0-D87E-4F83-8BF3-06FFFA55D5F6}" presName="sibTrans" presStyleCnt="0"/>
      <dgm:spPr/>
    </dgm:pt>
    <dgm:pt modelId="{61C82E79-B967-4671-B126-CFE3521A974F}" type="pres">
      <dgm:prSet presAssocID="{ACD3A6C8-E83F-4874-8989-BB348FB122AE}" presName="text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1D31EAA-11C7-466D-82CD-2D7F79CB9522}" srcId="{FF4D43AC-AAE0-47AF-8DBE-588CB322D223}" destId="{0D620F70-6477-4883-84A6-661B6B4174CA}" srcOrd="3" destOrd="0" parTransId="{EA6D2767-65E5-4852-871B-A2E3CC628A59}" sibTransId="{46322C97-251A-4450-92CD-8D37D57BE37A}"/>
    <dgm:cxn modelId="{2B0A2BDD-9ED4-4D55-B23C-C9941CEEA3F2}" type="presOf" srcId="{3D201CD4-F6F7-4008-9AEC-8E34ACB507B5}" destId="{B27F5661-3183-4653-B99E-AB7DFECA98F1}" srcOrd="0" destOrd="0" presId="urn:microsoft.com/office/officeart/2005/8/layout/hProcess9"/>
    <dgm:cxn modelId="{026E0F53-D406-44DB-87DD-8AB0DD951E30}" type="presOf" srcId="{ACD3A6C8-E83F-4874-8989-BB348FB122AE}" destId="{61C82E79-B967-4671-B126-CFE3521A974F}" srcOrd="0" destOrd="0" presId="urn:microsoft.com/office/officeart/2005/8/layout/hProcess9"/>
    <dgm:cxn modelId="{40A6C3F5-C15B-4021-B4D8-92C17877B20F}" srcId="{FF4D43AC-AAE0-47AF-8DBE-588CB322D223}" destId="{E9C54129-136C-44E1-A83E-9BFF9FA99461}" srcOrd="1" destOrd="0" parTransId="{8050E340-FAB1-4A7D-BFC5-77722731DB6E}" sibTransId="{04D2F2FE-F98D-4A7D-9F33-851CC9FBDE0C}"/>
    <dgm:cxn modelId="{7C05D2F1-52C9-4678-A980-3133F66B6A1C}" srcId="{FF4D43AC-AAE0-47AF-8DBE-588CB322D223}" destId="{ACD3A6C8-E83F-4874-8989-BB348FB122AE}" srcOrd="5" destOrd="0" parTransId="{A502B0B0-EBAF-4C70-8A54-A4B6704B008F}" sibTransId="{769943C0-7E1B-41DB-A131-8FA818ECAD1D}"/>
    <dgm:cxn modelId="{F3B95D9A-E27F-4ED8-B969-8523AE3CDF6F}" type="presOf" srcId="{0D620F70-6477-4883-84A6-661B6B4174CA}" destId="{FDF0C56F-520F-4297-9A08-24C1C78C7712}" srcOrd="0" destOrd="0" presId="urn:microsoft.com/office/officeart/2005/8/layout/hProcess9"/>
    <dgm:cxn modelId="{585B7F64-C91C-4ADD-8ABD-B153261764D5}" type="presOf" srcId="{FF4D43AC-AAE0-47AF-8DBE-588CB322D223}" destId="{4E0D6818-4928-4719-A898-A3C2AD9CCAF0}" srcOrd="0" destOrd="0" presId="urn:microsoft.com/office/officeart/2005/8/layout/hProcess9"/>
    <dgm:cxn modelId="{2BB6E062-595B-418D-8111-F4E153CD924F}" type="presOf" srcId="{B1495DD9-8B21-46C2-AC8B-89892686C5F1}" destId="{8BEA10D2-7F15-4AD5-8750-F764B6010A36}" srcOrd="0" destOrd="0" presId="urn:microsoft.com/office/officeart/2005/8/layout/hProcess9"/>
    <dgm:cxn modelId="{14D9094B-7F82-481B-A64D-BA03E8B6CA51}" srcId="{FF4D43AC-AAE0-47AF-8DBE-588CB322D223}" destId="{E72A644E-D120-459E-9E90-F52A14DBD7AC}" srcOrd="2" destOrd="0" parTransId="{2B068EA5-573E-4626-9122-BD5A720ECB64}" sibTransId="{2038D37E-9EA5-4596-BD8C-3CCF87B15492}"/>
    <dgm:cxn modelId="{31585722-AB73-49FD-BD69-FD5D9CB4FCED}" srcId="{FF4D43AC-AAE0-47AF-8DBE-588CB322D223}" destId="{B1495DD9-8B21-46C2-AC8B-89892686C5F1}" srcOrd="4" destOrd="0" parTransId="{BBBEB8A3-CD4F-4AEB-8D6C-C1A8FE0604C5}" sibTransId="{0CB06DC0-D87E-4F83-8BF3-06FFFA55D5F6}"/>
    <dgm:cxn modelId="{0B4D3993-36D3-45EB-B659-571D01FB211E}" srcId="{FF4D43AC-AAE0-47AF-8DBE-588CB322D223}" destId="{3D201CD4-F6F7-4008-9AEC-8E34ACB507B5}" srcOrd="0" destOrd="0" parTransId="{B2F022A0-E542-480A-8995-396361853678}" sibTransId="{6710D523-CD57-4FF2-AF28-F70BF61FBD64}"/>
    <dgm:cxn modelId="{455B05C1-7D45-4E05-9CC3-4C8EA9493AA9}" type="presOf" srcId="{E9C54129-136C-44E1-A83E-9BFF9FA99461}" destId="{546D6796-D866-4BD1-956B-5A1398856B70}" srcOrd="0" destOrd="0" presId="urn:microsoft.com/office/officeart/2005/8/layout/hProcess9"/>
    <dgm:cxn modelId="{EF980BF9-112D-4956-B780-333D2C411382}" type="presOf" srcId="{E72A644E-D120-459E-9E90-F52A14DBD7AC}" destId="{457C09B3-6DFC-468B-86BB-8F7A6719614F}" srcOrd="0" destOrd="0" presId="urn:microsoft.com/office/officeart/2005/8/layout/hProcess9"/>
    <dgm:cxn modelId="{CE880966-BB5C-4C4D-B475-B7B118249D96}" type="presParOf" srcId="{4E0D6818-4928-4719-A898-A3C2AD9CCAF0}" destId="{E7467012-63AE-4BD9-9FE0-D6F087C9FDDF}" srcOrd="0" destOrd="0" presId="urn:microsoft.com/office/officeart/2005/8/layout/hProcess9"/>
    <dgm:cxn modelId="{ACBB0457-DCED-4A75-B2B8-6F0F12609FAB}" type="presParOf" srcId="{4E0D6818-4928-4719-A898-A3C2AD9CCAF0}" destId="{96FA0064-E38E-422D-9FCC-F5BEF03C10BD}" srcOrd="1" destOrd="0" presId="urn:microsoft.com/office/officeart/2005/8/layout/hProcess9"/>
    <dgm:cxn modelId="{C312B78A-130F-4313-BBBB-F81826CE9C01}" type="presParOf" srcId="{96FA0064-E38E-422D-9FCC-F5BEF03C10BD}" destId="{B27F5661-3183-4653-B99E-AB7DFECA98F1}" srcOrd="0" destOrd="0" presId="urn:microsoft.com/office/officeart/2005/8/layout/hProcess9"/>
    <dgm:cxn modelId="{E0058A33-ED98-4A98-AB30-21E2A0DEC683}" type="presParOf" srcId="{96FA0064-E38E-422D-9FCC-F5BEF03C10BD}" destId="{ABF71C8B-4718-4763-9B4B-CFC8D55088AD}" srcOrd="1" destOrd="0" presId="urn:microsoft.com/office/officeart/2005/8/layout/hProcess9"/>
    <dgm:cxn modelId="{431E8A27-4790-4721-B5E3-6715A8FCE832}" type="presParOf" srcId="{96FA0064-E38E-422D-9FCC-F5BEF03C10BD}" destId="{546D6796-D866-4BD1-956B-5A1398856B70}" srcOrd="2" destOrd="0" presId="urn:microsoft.com/office/officeart/2005/8/layout/hProcess9"/>
    <dgm:cxn modelId="{F67FA78D-0193-4785-BA43-7735BAEA9FF4}" type="presParOf" srcId="{96FA0064-E38E-422D-9FCC-F5BEF03C10BD}" destId="{FB60F012-8A88-41B7-ABB3-06EF8339E5E5}" srcOrd="3" destOrd="0" presId="urn:microsoft.com/office/officeart/2005/8/layout/hProcess9"/>
    <dgm:cxn modelId="{BF70703E-7886-40FB-8DA5-40FCE95C7960}" type="presParOf" srcId="{96FA0064-E38E-422D-9FCC-F5BEF03C10BD}" destId="{457C09B3-6DFC-468B-86BB-8F7A6719614F}" srcOrd="4" destOrd="0" presId="urn:microsoft.com/office/officeart/2005/8/layout/hProcess9"/>
    <dgm:cxn modelId="{8B7F7AEE-4136-4BA9-A90D-ADE4ACD3AE43}" type="presParOf" srcId="{96FA0064-E38E-422D-9FCC-F5BEF03C10BD}" destId="{A2702C65-5BF5-4FA8-9345-147F0EFF60E6}" srcOrd="5" destOrd="0" presId="urn:microsoft.com/office/officeart/2005/8/layout/hProcess9"/>
    <dgm:cxn modelId="{58174560-089D-43E7-9708-7A19D851893F}" type="presParOf" srcId="{96FA0064-E38E-422D-9FCC-F5BEF03C10BD}" destId="{FDF0C56F-520F-4297-9A08-24C1C78C7712}" srcOrd="6" destOrd="0" presId="urn:microsoft.com/office/officeart/2005/8/layout/hProcess9"/>
    <dgm:cxn modelId="{933D24C9-C25D-4849-BEA7-E22406B40524}" type="presParOf" srcId="{96FA0064-E38E-422D-9FCC-F5BEF03C10BD}" destId="{D587A187-A31D-4FDC-9619-09ADD61F3F8B}" srcOrd="7" destOrd="0" presId="urn:microsoft.com/office/officeart/2005/8/layout/hProcess9"/>
    <dgm:cxn modelId="{D874E4F9-6B7D-4C65-8929-47F72C973067}" type="presParOf" srcId="{96FA0064-E38E-422D-9FCC-F5BEF03C10BD}" destId="{8BEA10D2-7F15-4AD5-8750-F764B6010A36}" srcOrd="8" destOrd="0" presId="urn:microsoft.com/office/officeart/2005/8/layout/hProcess9"/>
    <dgm:cxn modelId="{305FCA29-76F6-4BD9-96E0-51BCA1C9FF2D}" type="presParOf" srcId="{96FA0064-E38E-422D-9FCC-F5BEF03C10BD}" destId="{93BE0A18-3F51-4206-A957-5B11327A1B2D}" srcOrd="9" destOrd="0" presId="urn:microsoft.com/office/officeart/2005/8/layout/hProcess9"/>
    <dgm:cxn modelId="{22BEB1AC-D20E-4739-8DD8-7383C232412B}" type="presParOf" srcId="{96FA0064-E38E-422D-9FCC-F5BEF03C10BD}" destId="{61C82E79-B967-4671-B126-CFE3521A974F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A0760C-BEDC-4071-B612-BF03393711E6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2B41701-5DE4-4A03-B416-F501FB4D4B3A}">
      <dgm:prSet custT="1"/>
      <dgm:spPr/>
      <dgm:t>
        <a:bodyPr/>
        <a:lstStyle/>
        <a:p>
          <a:pPr rtl="0"/>
          <a:endParaRPr lang="en-US" sz="3200" dirty="0"/>
        </a:p>
      </dgm:t>
    </dgm:pt>
    <dgm:pt modelId="{91CDD342-1717-4260-B353-5EDCB877FBC9}" type="parTrans" cxnId="{7C951A4E-2272-46C5-9342-9C3086292BC6}">
      <dgm:prSet/>
      <dgm:spPr/>
      <dgm:t>
        <a:bodyPr/>
        <a:lstStyle/>
        <a:p>
          <a:endParaRPr lang="en-US" sz="2400"/>
        </a:p>
      </dgm:t>
    </dgm:pt>
    <dgm:pt modelId="{9F1A891F-FDC9-41CC-853D-0F5939BFFBA8}" type="sibTrans" cxnId="{7C951A4E-2272-46C5-9342-9C3086292BC6}">
      <dgm:prSet/>
      <dgm:spPr/>
      <dgm:t>
        <a:bodyPr/>
        <a:lstStyle/>
        <a:p>
          <a:endParaRPr lang="en-US" sz="2400"/>
        </a:p>
      </dgm:t>
    </dgm:pt>
    <dgm:pt modelId="{96FCB85B-64DB-4D71-9E78-BE58413BB12B}">
      <dgm:prSet custT="1"/>
      <dgm:spPr/>
      <dgm:t>
        <a:bodyPr/>
        <a:lstStyle/>
        <a:p>
          <a:pPr rtl="0"/>
          <a:r>
            <a:rPr lang="en-GB" sz="2400" dirty="0" smtClean="0"/>
            <a:t>A European Consortium able to fund and implement cruises in the High Arctic</a:t>
          </a:r>
          <a:endParaRPr lang="en-US" sz="2400" dirty="0"/>
        </a:p>
      </dgm:t>
    </dgm:pt>
    <dgm:pt modelId="{0BC35BC6-F1AE-40C9-B194-2A1525C6AA33}" type="parTrans" cxnId="{962B5D20-1974-486D-8061-5A7207FB2D23}">
      <dgm:prSet/>
      <dgm:spPr/>
      <dgm:t>
        <a:bodyPr/>
        <a:lstStyle/>
        <a:p>
          <a:endParaRPr lang="en-US" sz="2400"/>
        </a:p>
      </dgm:t>
    </dgm:pt>
    <dgm:pt modelId="{FC4388B2-0556-494F-9DA5-66A338EA85A1}" type="sibTrans" cxnId="{962B5D20-1974-486D-8061-5A7207FB2D23}">
      <dgm:prSet/>
      <dgm:spPr/>
      <dgm:t>
        <a:bodyPr/>
        <a:lstStyle/>
        <a:p>
          <a:endParaRPr lang="en-US" sz="2400"/>
        </a:p>
      </dgm:t>
    </dgm:pt>
    <dgm:pt modelId="{0E7E363A-3A93-4E3C-B701-C550A3E4526E}">
      <dgm:prSet custT="1"/>
      <dgm:spPr/>
      <dgm:t>
        <a:bodyPr/>
        <a:lstStyle/>
        <a:p>
          <a:r>
            <a:rPr lang="en-GB" sz="2400" dirty="0" err="1" smtClean="0"/>
            <a:t>MoU</a:t>
          </a:r>
          <a:r>
            <a:rPr lang="en-GB" sz="2400" dirty="0" smtClean="0"/>
            <a:t> or similar among nations</a:t>
          </a:r>
          <a:endParaRPr lang="en-US" sz="2400" dirty="0"/>
        </a:p>
      </dgm:t>
    </dgm:pt>
    <dgm:pt modelId="{489B7DA5-E243-4BE7-A99C-285B48AA76EE}" type="parTrans" cxnId="{84181867-764C-4BB1-B88D-93BE23D375DE}">
      <dgm:prSet/>
      <dgm:spPr/>
      <dgm:t>
        <a:bodyPr/>
        <a:lstStyle/>
        <a:p>
          <a:endParaRPr lang="en-US" sz="2400"/>
        </a:p>
      </dgm:t>
    </dgm:pt>
    <dgm:pt modelId="{A02CF4B1-7A32-4745-9636-7DB68BA3C068}" type="sibTrans" cxnId="{84181867-764C-4BB1-B88D-93BE23D375DE}">
      <dgm:prSet/>
      <dgm:spPr/>
      <dgm:t>
        <a:bodyPr/>
        <a:lstStyle/>
        <a:p>
          <a:endParaRPr lang="en-US" sz="2400"/>
        </a:p>
      </dgm:t>
    </dgm:pt>
    <dgm:pt modelId="{C5D3A854-CFBC-4976-8D83-DEEBA4D1D319}">
      <dgm:prSet custT="1"/>
      <dgm:spPr/>
      <dgm:t>
        <a:bodyPr/>
        <a:lstStyle/>
        <a:p>
          <a:pPr rtl="0"/>
          <a:endParaRPr lang="en-US" sz="3200" dirty="0"/>
        </a:p>
      </dgm:t>
    </dgm:pt>
    <dgm:pt modelId="{F718EFD4-C09B-4228-B48E-9BEA78980889}" type="parTrans" cxnId="{9ACB356D-490A-4F27-AB47-39E13A73D4B2}">
      <dgm:prSet/>
      <dgm:spPr/>
      <dgm:t>
        <a:bodyPr/>
        <a:lstStyle/>
        <a:p>
          <a:endParaRPr lang="en-US" sz="2400"/>
        </a:p>
      </dgm:t>
    </dgm:pt>
    <dgm:pt modelId="{208DE9FC-3880-498B-92D5-64EA16334D60}" type="sibTrans" cxnId="{9ACB356D-490A-4F27-AB47-39E13A73D4B2}">
      <dgm:prSet/>
      <dgm:spPr/>
      <dgm:t>
        <a:bodyPr/>
        <a:lstStyle/>
        <a:p>
          <a:endParaRPr lang="en-US" sz="2400"/>
        </a:p>
      </dgm:t>
    </dgm:pt>
    <dgm:pt modelId="{8FA0F648-37A8-44C7-BB1C-12A8475EB109}">
      <dgm:prSet custT="1"/>
      <dgm:spPr/>
      <dgm:t>
        <a:bodyPr/>
        <a:lstStyle/>
        <a:p>
          <a:r>
            <a:rPr lang="en-GB" sz="2400" dirty="0" smtClean="0"/>
            <a:t>National contributions through a similar IODP quota system</a:t>
          </a:r>
          <a:endParaRPr lang="en-US" sz="2400" dirty="0"/>
        </a:p>
      </dgm:t>
    </dgm:pt>
    <dgm:pt modelId="{7E993AC3-423F-4028-986A-28651885F5D6}" type="parTrans" cxnId="{006092AE-B111-477F-AF83-9137A18DB968}">
      <dgm:prSet/>
      <dgm:spPr/>
      <dgm:t>
        <a:bodyPr/>
        <a:lstStyle/>
        <a:p>
          <a:endParaRPr lang="en-US" sz="2400"/>
        </a:p>
      </dgm:t>
    </dgm:pt>
    <dgm:pt modelId="{7078085F-CBF9-4FC3-904C-1D8AC5598FBE}" type="sibTrans" cxnId="{006092AE-B111-477F-AF83-9137A18DB968}">
      <dgm:prSet/>
      <dgm:spPr/>
      <dgm:t>
        <a:bodyPr/>
        <a:lstStyle/>
        <a:p>
          <a:endParaRPr lang="en-US" sz="2400"/>
        </a:p>
      </dgm:t>
    </dgm:pt>
    <dgm:pt modelId="{C8D1D84C-F28B-4407-B279-597031585F06}">
      <dgm:prSet custT="1"/>
      <dgm:spPr/>
      <dgm:t>
        <a:bodyPr/>
        <a:lstStyle/>
        <a:p>
          <a:r>
            <a:rPr lang="en-GB" sz="3200" dirty="0" smtClean="0"/>
            <a:t> </a:t>
          </a:r>
          <a:endParaRPr lang="en-US" sz="3200" dirty="0"/>
        </a:p>
      </dgm:t>
    </dgm:pt>
    <dgm:pt modelId="{1570CDA1-C179-4A6B-A2EE-AD43884655B2}" type="parTrans" cxnId="{95D4E2D8-549D-4ACD-92C7-D3D9CA7244F1}">
      <dgm:prSet/>
      <dgm:spPr/>
      <dgm:t>
        <a:bodyPr/>
        <a:lstStyle/>
        <a:p>
          <a:endParaRPr lang="en-US" sz="2400"/>
        </a:p>
      </dgm:t>
    </dgm:pt>
    <dgm:pt modelId="{34F26523-07FB-4C1F-9E43-F19735F3425B}" type="sibTrans" cxnId="{95D4E2D8-549D-4ACD-92C7-D3D9CA7244F1}">
      <dgm:prSet/>
      <dgm:spPr/>
      <dgm:t>
        <a:bodyPr/>
        <a:lstStyle/>
        <a:p>
          <a:endParaRPr lang="en-US" sz="2400"/>
        </a:p>
      </dgm:t>
    </dgm:pt>
    <dgm:pt modelId="{20C6157D-993B-422D-AB9D-9943BAAD7A90}">
      <dgm:prSet custT="1"/>
      <dgm:spPr/>
      <dgm:t>
        <a:bodyPr/>
        <a:lstStyle/>
        <a:p>
          <a:r>
            <a:rPr lang="en-GB" sz="2400" dirty="0" smtClean="0"/>
            <a:t>in cash or in kind contributions </a:t>
          </a:r>
          <a:endParaRPr lang="en-US" sz="2400" dirty="0"/>
        </a:p>
      </dgm:t>
    </dgm:pt>
    <dgm:pt modelId="{E949D09A-25AE-4DB3-B9EC-D1CB4FFD88EC}" type="parTrans" cxnId="{C539DD2F-A691-4F50-91BA-8459A915C693}">
      <dgm:prSet/>
      <dgm:spPr/>
      <dgm:t>
        <a:bodyPr/>
        <a:lstStyle/>
        <a:p>
          <a:endParaRPr lang="en-US" sz="2400"/>
        </a:p>
      </dgm:t>
    </dgm:pt>
    <dgm:pt modelId="{8EDCEB2F-F685-40C0-A7D2-18386CC5D019}" type="sibTrans" cxnId="{C539DD2F-A691-4F50-91BA-8459A915C693}">
      <dgm:prSet/>
      <dgm:spPr/>
      <dgm:t>
        <a:bodyPr/>
        <a:lstStyle/>
        <a:p>
          <a:endParaRPr lang="en-US" sz="2400"/>
        </a:p>
      </dgm:t>
    </dgm:pt>
    <dgm:pt modelId="{B2440AEF-EF49-4F8B-ADDA-E8F20A6051F3}">
      <dgm:prSet custT="1"/>
      <dgm:spPr/>
      <dgm:t>
        <a:bodyPr/>
        <a:lstStyle/>
        <a:p>
          <a:r>
            <a:rPr lang="de-DE" sz="2400" dirty="0" smtClean="0"/>
            <a:t>Barter system</a:t>
          </a:r>
          <a:endParaRPr lang="en-US" sz="2400" dirty="0"/>
        </a:p>
      </dgm:t>
    </dgm:pt>
    <dgm:pt modelId="{BD0D6724-E4B7-42B5-8247-6824DD4ED7DE}" type="parTrans" cxnId="{B020A470-89B8-465E-AD2F-895E678F4A70}">
      <dgm:prSet/>
      <dgm:spPr/>
      <dgm:t>
        <a:bodyPr/>
        <a:lstStyle/>
        <a:p>
          <a:endParaRPr lang="en-US"/>
        </a:p>
      </dgm:t>
    </dgm:pt>
    <dgm:pt modelId="{C3DA428E-9FE0-4C9B-8B53-3C1AD5D7FB98}" type="sibTrans" cxnId="{B020A470-89B8-465E-AD2F-895E678F4A70}">
      <dgm:prSet/>
      <dgm:spPr/>
      <dgm:t>
        <a:bodyPr/>
        <a:lstStyle/>
        <a:p>
          <a:endParaRPr lang="en-US"/>
        </a:p>
      </dgm:t>
    </dgm:pt>
    <dgm:pt modelId="{8EAFCE32-62C8-48EB-B20A-3CE78292E0A5}">
      <dgm:prSet custT="1"/>
      <dgm:spPr/>
      <dgm:t>
        <a:bodyPr/>
        <a:lstStyle/>
        <a:p>
          <a:endParaRPr lang="en-US" sz="2400" dirty="0"/>
        </a:p>
      </dgm:t>
    </dgm:pt>
    <dgm:pt modelId="{74C6860E-06D4-47BA-8158-6FCB501B7317}" type="parTrans" cxnId="{C90E7578-0140-46BE-AC3D-42E1655171FE}">
      <dgm:prSet/>
      <dgm:spPr/>
      <dgm:t>
        <a:bodyPr/>
        <a:lstStyle/>
        <a:p>
          <a:endParaRPr lang="en-US"/>
        </a:p>
      </dgm:t>
    </dgm:pt>
    <dgm:pt modelId="{DBA28C4D-6D94-4FDA-A466-12AC81B96C00}" type="sibTrans" cxnId="{C90E7578-0140-46BE-AC3D-42E1655171FE}">
      <dgm:prSet/>
      <dgm:spPr/>
      <dgm:t>
        <a:bodyPr/>
        <a:lstStyle/>
        <a:p>
          <a:endParaRPr lang="en-US"/>
        </a:p>
      </dgm:t>
    </dgm:pt>
    <dgm:pt modelId="{71D095E3-B5D8-4945-90A5-2C543E1F058C}" type="pres">
      <dgm:prSet presAssocID="{D3A0760C-BEDC-4071-B612-BF03393711E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5D1051B-F5CE-48F7-87C3-DF473CA9DECD}" type="pres">
      <dgm:prSet presAssocID="{62B41701-5DE4-4A03-B416-F501FB4D4B3A}" presName="composite" presStyleCnt="0"/>
      <dgm:spPr/>
    </dgm:pt>
    <dgm:pt modelId="{3C78AA42-30CC-482D-85F1-E30B29308E70}" type="pres">
      <dgm:prSet presAssocID="{62B41701-5DE4-4A03-B416-F501FB4D4B3A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D77312-22A1-44C7-9A94-FD867A06050E}" type="pres">
      <dgm:prSet presAssocID="{62B41701-5DE4-4A03-B416-F501FB4D4B3A}" presName="descendantText" presStyleLbl="alignAcc1" presStyleIdx="0" presStyleCnt="4" custScaleY="1402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8E23D6-2412-4D54-9027-F95020CB0EE7}" type="pres">
      <dgm:prSet presAssocID="{9F1A891F-FDC9-41CC-853D-0F5939BFFBA8}" presName="sp" presStyleCnt="0"/>
      <dgm:spPr/>
    </dgm:pt>
    <dgm:pt modelId="{FB195CA9-523C-4AE2-BFC1-CE51483E2773}" type="pres">
      <dgm:prSet presAssocID="{C5D3A854-CFBC-4976-8D83-DEEBA4D1D319}" presName="composite" presStyleCnt="0"/>
      <dgm:spPr/>
    </dgm:pt>
    <dgm:pt modelId="{2A9312D6-DFD1-415B-9E17-904453EB9261}" type="pres">
      <dgm:prSet presAssocID="{C5D3A854-CFBC-4976-8D83-DEEBA4D1D319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7E29BA-92B7-4EF9-9526-DD56ADC1F824}" type="pres">
      <dgm:prSet presAssocID="{C5D3A854-CFBC-4976-8D83-DEEBA4D1D319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619300-5733-484A-B32C-D139FC626565}" type="pres">
      <dgm:prSet presAssocID="{208DE9FC-3880-498B-92D5-64EA16334D60}" presName="sp" presStyleCnt="0"/>
      <dgm:spPr/>
    </dgm:pt>
    <dgm:pt modelId="{D2FA6CA5-F715-4E3B-8DEF-563E569F4429}" type="pres">
      <dgm:prSet presAssocID="{8EAFCE32-62C8-48EB-B20A-3CE78292E0A5}" presName="composite" presStyleCnt="0"/>
      <dgm:spPr/>
    </dgm:pt>
    <dgm:pt modelId="{05EF4DCD-24B4-41A5-BC79-A7C1D222B863}" type="pres">
      <dgm:prSet presAssocID="{8EAFCE32-62C8-48EB-B20A-3CE78292E0A5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7AB620-BA0A-43C2-AF3E-96BA919B9005}" type="pres">
      <dgm:prSet presAssocID="{8EAFCE32-62C8-48EB-B20A-3CE78292E0A5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6277F5-19D5-468D-B7A9-58DFBE558FE7}" type="pres">
      <dgm:prSet presAssocID="{DBA28C4D-6D94-4FDA-A466-12AC81B96C00}" presName="sp" presStyleCnt="0"/>
      <dgm:spPr/>
    </dgm:pt>
    <dgm:pt modelId="{18236328-AF0C-4090-AAB6-2EBFC1B4E0BC}" type="pres">
      <dgm:prSet presAssocID="{C8D1D84C-F28B-4407-B279-597031585F06}" presName="composite" presStyleCnt="0"/>
      <dgm:spPr/>
    </dgm:pt>
    <dgm:pt modelId="{DDE0ECF0-DE67-4D78-BD7E-0D45C9403BFF}" type="pres">
      <dgm:prSet presAssocID="{C8D1D84C-F28B-4407-B279-597031585F06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EB639C-3FD9-4FF3-9B81-966ED5795582}" type="pres">
      <dgm:prSet presAssocID="{C8D1D84C-F28B-4407-B279-597031585F06}" presName="descendantText" presStyleLbl="alignAcc1" presStyleIdx="3" presStyleCnt="4" custScaleY="1684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C6C9BD9-33C8-4E5C-A49D-B28BDFBF8FB2}" type="presOf" srcId="{96FCB85B-64DB-4D71-9E78-BE58413BB12B}" destId="{07D77312-22A1-44C7-9A94-FD867A06050E}" srcOrd="0" destOrd="0" presId="urn:microsoft.com/office/officeart/2005/8/layout/chevron2"/>
    <dgm:cxn modelId="{577D3024-9EE6-4433-9187-874D4BEE8DEE}" type="presOf" srcId="{B2440AEF-EF49-4F8B-ADDA-E8F20A6051F3}" destId="{2E7AB620-BA0A-43C2-AF3E-96BA919B9005}" srcOrd="0" destOrd="0" presId="urn:microsoft.com/office/officeart/2005/8/layout/chevron2"/>
    <dgm:cxn modelId="{006092AE-B111-477F-AF83-9137A18DB968}" srcId="{C8D1D84C-F28B-4407-B279-597031585F06}" destId="{8FA0F648-37A8-44C7-BB1C-12A8475EB109}" srcOrd="0" destOrd="0" parTransId="{7E993AC3-423F-4028-986A-28651885F5D6}" sibTransId="{7078085F-CBF9-4FC3-904C-1D8AC5598FBE}"/>
    <dgm:cxn modelId="{B020A470-89B8-465E-AD2F-895E678F4A70}" srcId="{8EAFCE32-62C8-48EB-B20A-3CE78292E0A5}" destId="{B2440AEF-EF49-4F8B-ADDA-E8F20A6051F3}" srcOrd="0" destOrd="0" parTransId="{BD0D6724-E4B7-42B5-8247-6824DD4ED7DE}" sibTransId="{C3DA428E-9FE0-4C9B-8B53-3C1AD5D7FB98}"/>
    <dgm:cxn modelId="{C90E7578-0140-46BE-AC3D-42E1655171FE}" srcId="{D3A0760C-BEDC-4071-B612-BF03393711E6}" destId="{8EAFCE32-62C8-48EB-B20A-3CE78292E0A5}" srcOrd="2" destOrd="0" parTransId="{74C6860E-06D4-47BA-8158-6FCB501B7317}" sibTransId="{DBA28C4D-6D94-4FDA-A466-12AC81B96C00}"/>
    <dgm:cxn modelId="{4CC1084F-5476-4C19-BB17-17E276529F95}" type="presOf" srcId="{0E7E363A-3A93-4E3C-B701-C550A3E4526E}" destId="{567E29BA-92B7-4EF9-9526-DD56ADC1F824}" srcOrd="0" destOrd="0" presId="urn:microsoft.com/office/officeart/2005/8/layout/chevron2"/>
    <dgm:cxn modelId="{9264E39F-7FD7-41D8-B754-F10A5C544A09}" type="presOf" srcId="{8FA0F648-37A8-44C7-BB1C-12A8475EB109}" destId="{C2EB639C-3FD9-4FF3-9B81-966ED5795582}" srcOrd="0" destOrd="0" presId="urn:microsoft.com/office/officeart/2005/8/layout/chevron2"/>
    <dgm:cxn modelId="{9ACB356D-490A-4F27-AB47-39E13A73D4B2}" srcId="{D3A0760C-BEDC-4071-B612-BF03393711E6}" destId="{C5D3A854-CFBC-4976-8D83-DEEBA4D1D319}" srcOrd="1" destOrd="0" parTransId="{F718EFD4-C09B-4228-B48E-9BEA78980889}" sibTransId="{208DE9FC-3880-498B-92D5-64EA16334D60}"/>
    <dgm:cxn modelId="{B4A7BA53-DC75-4EF8-8B21-E0D3EE7CEF10}" type="presOf" srcId="{C5D3A854-CFBC-4976-8D83-DEEBA4D1D319}" destId="{2A9312D6-DFD1-415B-9E17-904453EB9261}" srcOrd="0" destOrd="0" presId="urn:microsoft.com/office/officeart/2005/8/layout/chevron2"/>
    <dgm:cxn modelId="{FBE25FEB-A33A-435F-A4B9-1CDAEE0A0250}" type="presOf" srcId="{D3A0760C-BEDC-4071-B612-BF03393711E6}" destId="{71D095E3-B5D8-4945-90A5-2C543E1F058C}" srcOrd="0" destOrd="0" presId="urn:microsoft.com/office/officeart/2005/8/layout/chevron2"/>
    <dgm:cxn modelId="{7C951A4E-2272-46C5-9342-9C3086292BC6}" srcId="{D3A0760C-BEDC-4071-B612-BF03393711E6}" destId="{62B41701-5DE4-4A03-B416-F501FB4D4B3A}" srcOrd="0" destOrd="0" parTransId="{91CDD342-1717-4260-B353-5EDCB877FBC9}" sibTransId="{9F1A891F-FDC9-41CC-853D-0F5939BFFBA8}"/>
    <dgm:cxn modelId="{C539DD2F-A691-4F50-91BA-8459A915C693}" srcId="{C8D1D84C-F28B-4407-B279-597031585F06}" destId="{20C6157D-993B-422D-AB9D-9943BAAD7A90}" srcOrd="1" destOrd="0" parTransId="{E949D09A-25AE-4DB3-B9EC-D1CB4FFD88EC}" sibTransId="{8EDCEB2F-F685-40C0-A7D2-18386CC5D019}"/>
    <dgm:cxn modelId="{95D4E2D8-549D-4ACD-92C7-D3D9CA7244F1}" srcId="{D3A0760C-BEDC-4071-B612-BF03393711E6}" destId="{C8D1D84C-F28B-4407-B279-597031585F06}" srcOrd="3" destOrd="0" parTransId="{1570CDA1-C179-4A6B-A2EE-AD43884655B2}" sibTransId="{34F26523-07FB-4C1F-9E43-F19735F3425B}"/>
    <dgm:cxn modelId="{962B5D20-1974-486D-8061-5A7207FB2D23}" srcId="{62B41701-5DE4-4A03-B416-F501FB4D4B3A}" destId="{96FCB85B-64DB-4D71-9E78-BE58413BB12B}" srcOrd="0" destOrd="0" parTransId="{0BC35BC6-F1AE-40C9-B194-2A1525C6AA33}" sibTransId="{FC4388B2-0556-494F-9DA5-66A338EA85A1}"/>
    <dgm:cxn modelId="{BCDC6273-BBAE-43C3-8E43-D9CF5A77F30A}" type="presOf" srcId="{20C6157D-993B-422D-AB9D-9943BAAD7A90}" destId="{C2EB639C-3FD9-4FF3-9B81-966ED5795582}" srcOrd="0" destOrd="1" presId="urn:microsoft.com/office/officeart/2005/8/layout/chevron2"/>
    <dgm:cxn modelId="{A533F605-E28E-4777-946A-66CEFCFCA34E}" type="presOf" srcId="{8EAFCE32-62C8-48EB-B20A-3CE78292E0A5}" destId="{05EF4DCD-24B4-41A5-BC79-A7C1D222B863}" srcOrd="0" destOrd="0" presId="urn:microsoft.com/office/officeart/2005/8/layout/chevron2"/>
    <dgm:cxn modelId="{1C4B7E00-DE77-4F2D-9B4C-6DA08297670E}" type="presOf" srcId="{62B41701-5DE4-4A03-B416-F501FB4D4B3A}" destId="{3C78AA42-30CC-482D-85F1-E30B29308E70}" srcOrd="0" destOrd="0" presId="urn:microsoft.com/office/officeart/2005/8/layout/chevron2"/>
    <dgm:cxn modelId="{84181867-764C-4BB1-B88D-93BE23D375DE}" srcId="{C5D3A854-CFBC-4976-8D83-DEEBA4D1D319}" destId="{0E7E363A-3A93-4E3C-B701-C550A3E4526E}" srcOrd="0" destOrd="0" parTransId="{489B7DA5-E243-4BE7-A99C-285B48AA76EE}" sibTransId="{A02CF4B1-7A32-4745-9636-7DB68BA3C068}"/>
    <dgm:cxn modelId="{81E61292-CDCC-4CA6-8B10-57176318E9F6}" type="presOf" srcId="{C8D1D84C-F28B-4407-B279-597031585F06}" destId="{DDE0ECF0-DE67-4D78-BD7E-0D45C9403BFF}" srcOrd="0" destOrd="0" presId="urn:microsoft.com/office/officeart/2005/8/layout/chevron2"/>
    <dgm:cxn modelId="{3E149EEE-9457-42AC-8009-E4F927256D7F}" type="presParOf" srcId="{71D095E3-B5D8-4945-90A5-2C543E1F058C}" destId="{D5D1051B-F5CE-48F7-87C3-DF473CA9DECD}" srcOrd="0" destOrd="0" presId="urn:microsoft.com/office/officeart/2005/8/layout/chevron2"/>
    <dgm:cxn modelId="{379A6230-60A8-46E8-BC81-8842D0BE4AE4}" type="presParOf" srcId="{D5D1051B-F5CE-48F7-87C3-DF473CA9DECD}" destId="{3C78AA42-30CC-482D-85F1-E30B29308E70}" srcOrd="0" destOrd="0" presId="urn:microsoft.com/office/officeart/2005/8/layout/chevron2"/>
    <dgm:cxn modelId="{8F1C32D9-9E95-4504-AC60-65021B33DBEB}" type="presParOf" srcId="{D5D1051B-F5CE-48F7-87C3-DF473CA9DECD}" destId="{07D77312-22A1-44C7-9A94-FD867A06050E}" srcOrd="1" destOrd="0" presId="urn:microsoft.com/office/officeart/2005/8/layout/chevron2"/>
    <dgm:cxn modelId="{1971A72C-D30C-441F-BBEE-B3D72E6550C2}" type="presParOf" srcId="{71D095E3-B5D8-4945-90A5-2C543E1F058C}" destId="{2F8E23D6-2412-4D54-9027-F95020CB0EE7}" srcOrd="1" destOrd="0" presId="urn:microsoft.com/office/officeart/2005/8/layout/chevron2"/>
    <dgm:cxn modelId="{E7027E72-B195-4C10-99D1-141E9C05CBA0}" type="presParOf" srcId="{71D095E3-B5D8-4945-90A5-2C543E1F058C}" destId="{FB195CA9-523C-4AE2-BFC1-CE51483E2773}" srcOrd="2" destOrd="0" presId="urn:microsoft.com/office/officeart/2005/8/layout/chevron2"/>
    <dgm:cxn modelId="{DA989BB1-8918-45D4-8BFB-D29F1E509D29}" type="presParOf" srcId="{FB195CA9-523C-4AE2-BFC1-CE51483E2773}" destId="{2A9312D6-DFD1-415B-9E17-904453EB9261}" srcOrd="0" destOrd="0" presId="urn:microsoft.com/office/officeart/2005/8/layout/chevron2"/>
    <dgm:cxn modelId="{30FE7DD2-3563-4B7F-9040-8A9E4123FD69}" type="presParOf" srcId="{FB195CA9-523C-4AE2-BFC1-CE51483E2773}" destId="{567E29BA-92B7-4EF9-9526-DD56ADC1F824}" srcOrd="1" destOrd="0" presId="urn:microsoft.com/office/officeart/2005/8/layout/chevron2"/>
    <dgm:cxn modelId="{B74014AD-F30E-4967-87DF-2860B0F8F586}" type="presParOf" srcId="{71D095E3-B5D8-4945-90A5-2C543E1F058C}" destId="{8C619300-5733-484A-B32C-D139FC626565}" srcOrd="3" destOrd="0" presId="urn:microsoft.com/office/officeart/2005/8/layout/chevron2"/>
    <dgm:cxn modelId="{6A78176B-16CA-4E82-89DE-981179F5B673}" type="presParOf" srcId="{71D095E3-B5D8-4945-90A5-2C543E1F058C}" destId="{D2FA6CA5-F715-4E3B-8DEF-563E569F4429}" srcOrd="4" destOrd="0" presId="urn:microsoft.com/office/officeart/2005/8/layout/chevron2"/>
    <dgm:cxn modelId="{16C34CD3-1887-4D4E-BF8D-B9392304BEC3}" type="presParOf" srcId="{D2FA6CA5-F715-4E3B-8DEF-563E569F4429}" destId="{05EF4DCD-24B4-41A5-BC79-A7C1D222B863}" srcOrd="0" destOrd="0" presId="urn:microsoft.com/office/officeart/2005/8/layout/chevron2"/>
    <dgm:cxn modelId="{A54E26B6-EC73-4333-B819-5EDE4C9EFF1C}" type="presParOf" srcId="{D2FA6CA5-F715-4E3B-8DEF-563E569F4429}" destId="{2E7AB620-BA0A-43C2-AF3E-96BA919B9005}" srcOrd="1" destOrd="0" presId="urn:microsoft.com/office/officeart/2005/8/layout/chevron2"/>
    <dgm:cxn modelId="{5D476F41-600B-4C72-9D59-BD79B4DFE401}" type="presParOf" srcId="{71D095E3-B5D8-4945-90A5-2C543E1F058C}" destId="{6C6277F5-19D5-468D-B7A9-58DFBE558FE7}" srcOrd="5" destOrd="0" presId="urn:microsoft.com/office/officeart/2005/8/layout/chevron2"/>
    <dgm:cxn modelId="{62E2E24A-3174-4286-B1D5-FB08BD22B3A9}" type="presParOf" srcId="{71D095E3-B5D8-4945-90A5-2C543E1F058C}" destId="{18236328-AF0C-4090-AAB6-2EBFC1B4E0BC}" srcOrd="6" destOrd="0" presId="urn:microsoft.com/office/officeart/2005/8/layout/chevron2"/>
    <dgm:cxn modelId="{18AD3A43-3BFC-409F-999A-A14519496A53}" type="presParOf" srcId="{18236328-AF0C-4090-AAB6-2EBFC1B4E0BC}" destId="{DDE0ECF0-DE67-4D78-BD7E-0D45C9403BFF}" srcOrd="0" destOrd="0" presId="urn:microsoft.com/office/officeart/2005/8/layout/chevron2"/>
    <dgm:cxn modelId="{1C7F04A5-504C-4E27-B353-52A7197EDC4B}" type="presParOf" srcId="{18236328-AF0C-4090-AAB6-2EBFC1B4E0BC}" destId="{C2EB639C-3FD9-4FF3-9B81-966ED579558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467012-63AE-4BD9-9FE0-D6F087C9FDDF}">
      <dsp:nvSpPr>
        <dsp:cNvPr id="0" name=""/>
        <dsp:cNvSpPr/>
      </dsp:nvSpPr>
      <dsp:spPr>
        <a:xfrm>
          <a:off x="914399" y="0"/>
          <a:ext cx="10363200" cy="4219254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7F5661-3183-4653-B99E-AB7DFECA98F1}">
      <dsp:nvSpPr>
        <dsp:cNvPr id="0" name=""/>
        <dsp:cNvSpPr/>
      </dsp:nvSpPr>
      <dsp:spPr>
        <a:xfrm>
          <a:off x="4019" y="1265776"/>
          <a:ext cx="2016023" cy="168770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Better use of these costly infrastructures</a:t>
          </a:r>
          <a:endParaRPr lang="en-US" sz="2000" kern="1200" dirty="0"/>
        </a:p>
      </dsp:txBody>
      <dsp:txXfrm>
        <a:off x="86406" y="1348163"/>
        <a:ext cx="1851249" cy="1522927"/>
      </dsp:txXfrm>
    </dsp:sp>
    <dsp:sp modelId="{546D6796-D866-4BD1-956B-5A1398856B70}">
      <dsp:nvSpPr>
        <dsp:cNvPr id="0" name=""/>
        <dsp:cNvSpPr/>
      </dsp:nvSpPr>
      <dsp:spPr>
        <a:xfrm>
          <a:off x="2310555" y="1265776"/>
          <a:ext cx="1743075" cy="1687701"/>
        </a:xfrm>
        <a:prstGeom prst="round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International </a:t>
          </a:r>
          <a:r>
            <a:rPr lang="en-US" sz="2000" kern="1200" dirty="0" smtClean="0"/>
            <a:t>leveraging of funds</a:t>
          </a:r>
          <a:endParaRPr lang="en-US" sz="2000" kern="1200" dirty="0"/>
        </a:p>
      </dsp:txBody>
      <dsp:txXfrm>
        <a:off x="2392942" y="1348163"/>
        <a:ext cx="1578301" cy="1522927"/>
      </dsp:txXfrm>
    </dsp:sp>
    <dsp:sp modelId="{457C09B3-6DFC-468B-86BB-8F7A6719614F}">
      <dsp:nvSpPr>
        <dsp:cNvPr id="0" name=""/>
        <dsp:cNvSpPr/>
      </dsp:nvSpPr>
      <dsp:spPr>
        <a:xfrm>
          <a:off x="4344142" y="1265776"/>
          <a:ext cx="1743075" cy="1687701"/>
        </a:xfrm>
        <a:prstGeom prst="round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smtClean="0"/>
            <a:t>Support international initiatives </a:t>
          </a:r>
          <a:endParaRPr lang="en-US" sz="2000" kern="1200" dirty="0"/>
        </a:p>
      </dsp:txBody>
      <dsp:txXfrm>
        <a:off x="4426529" y="1348163"/>
        <a:ext cx="1578301" cy="1522927"/>
      </dsp:txXfrm>
    </dsp:sp>
    <dsp:sp modelId="{FDF0C56F-520F-4297-9A08-24C1C78C7712}">
      <dsp:nvSpPr>
        <dsp:cNvPr id="0" name=""/>
        <dsp:cNvSpPr/>
      </dsp:nvSpPr>
      <dsp:spPr>
        <a:xfrm>
          <a:off x="6377730" y="1265776"/>
          <a:ext cx="1743075" cy="1687701"/>
        </a:xfrm>
        <a:prstGeom prst="round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Access to Polar infrastructure for strong polar programmes</a:t>
          </a:r>
          <a:endParaRPr lang="en-US" sz="2000" kern="1200" dirty="0"/>
        </a:p>
      </dsp:txBody>
      <dsp:txXfrm>
        <a:off x="6460117" y="1348163"/>
        <a:ext cx="1578301" cy="1522927"/>
      </dsp:txXfrm>
    </dsp:sp>
    <dsp:sp modelId="{8BEA10D2-7F15-4AD5-8750-F764B6010A36}">
      <dsp:nvSpPr>
        <dsp:cNvPr id="0" name=""/>
        <dsp:cNvSpPr/>
      </dsp:nvSpPr>
      <dsp:spPr>
        <a:xfrm>
          <a:off x="8411317" y="1265776"/>
          <a:ext cx="1743075" cy="1687701"/>
        </a:xfrm>
        <a:prstGeom prst="round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Maximise economic benefits from sharing resources</a:t>
          </a:r>
          <a:endParaRPr lang="en-US" sz="2000" kern="1200" dirty="0"/>
        </a:p>
      </dsp:txBody>
      <dsp:txXfrm>
        <a:off x="8493704" y="1348163"/>
        <a:ext cx="1578301" cy="1522927"/>
      </dsp:txXfrm>
    </dsp:sp>
    <dsp:sp modelId="{61C82E79-B967-4671-B126-CFE3521A974F}">
      <dsp:nvSpPr>
        <dsp:cNvPr id="0" name=""/>
        <dsp:cNvSpPr/>
      </dsp:nvSpPr>
      <dsp:spPr>
        <a:xfrm>
          <a:off x="10444905" y="1265776"/>
          <a:ext cx="1743075" cy="1687701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Fulfil European needs in Arctic Research</a:t>
          </a:r>
          <a:endParaRPr lang="en-US" sz="2000" kern="1200" dirty="0"/>
        </a:p>
      </dsp:txBody>
      <dsp:txXfrm>
        <a:off x="10527292" y="1348163"/>
        <a:ext cx="1578301" cy="15229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78AA42-30CC-482D-85F1-E30B29308E70}">
      <dsp:nvSpPr>
        <dsp:cNvPr id="0" name=""/>
        <dsp:cNvSpPr/>
      </dsp:nvSpPr>
      <dsp:spPr>
        <a:xfrm rot="5400000">
          <a:off x="-176682" y="370954"/>
          <a:ext cx="1177885" cy="824519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 dirty="0"/>
        </a:p>
      </dsp:txBody>
      <dsp:txXfrm rot="-5400000">
        <a:off x="2" y="606531"/>
        <a:ext cx="824519" cy="353366"/>
      </dsp:txXfrm>
    </dsp:sp>
    <dsp:sp modelId="{07D77312-22A1-44C7-9A94-FD867A06050E}">
      <dsp:nvSpPr>
        <dsp:cNvPr id="0" name=""/>
        <dsp:cNvSpPr/>
      </dsp:nvSpPr>
      <dsp:spPr>
        <a:xfrm rot="5400000">
          <a:off x="2886236" y="-2021519"/>
          <a:ext cx="1073774" cy="51972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400" kern="1200" dirty="0" smtClean="0"/>
            <a:t>A European Consortium able to fund and implement cruises in the High Arctic</a:t>
          </a:r>
          <a:endParaRPr lang="en-US" sz="2400" kern="1200" dirty="0"/>
        </a:p>
      </dsp:txBody>
      <dsp:txXfrm rot="-5400000">
        <a:off x="824520" y="92614"/>
        <a:ext cx="5144791" cy="968940"/>
      </dsp:txXfrm>
    </dsp:sp>
    <dsp:sp modelId="{2A9312D6-DFD1-415B-9E17-904453EB9261}">
      <dsp:nvSpPr>
        <dsp:cNvPr id="0" name=""/>
        <dsp:cNvSpPr/>
      </dsp:nvSpPr>
      <dsp:spPr>
        <a:xfrm rot="5400000">
          <a:off x="-176682" y="1417794"/>
          <a:ext cx="1177885" cy="824519"/>
        </a:xfrm>
        <a:prstGeom prst="chevron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 dirty="0"/>
        </a:p>
      </dsp:txBody>
      <dsp:txXfrm rot="-5400000">
        <a:off x="2" y="1653371"/>
        <a:ext cx="824519" cy="353366"/>
      </dsp:txXfrm>
    </dsp:sp>
    <dsp:sp modelId="{567E29BA-92B7-4EF9-9526-DD56ADC1F824}">
      <dsp:nvSpPr>
        <dsp:cNvPr id="0" name=""/>
        <dsp:cNvSpPr/>
      </dsp:nvSpPr>
      <dsp:spPr>
        <a:xfrm rot="5400000">
          <a:off x="3040311" y="-974680"/>
          <a:ext cx="765625" cy="51972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400" kern="1200" dirty="0" err="1" smtClean="0"/>
            <a:t>MoU</a:t>
          </a:r>
          <a:r>
            <a:rPr lang="en-GB" sz="2400" kern="1200" dirty="0" smtClean="0"/>
            <a:t> or similar among nations</a:t>
          </a:r>
          <a:endParaRPr lang="en-US" sz="2400" kern="1200" dirty="0"/>
        </a:p>
      </dsp:txBody>
      <dsp:txXfrm rot="-5400000">
        <a:off x="824520" y="1278486"/>
        <a:ext cx="5159833" cy="690875"/>
      </dsp:txXfrm>
    </dsp:sp>
    <dsp:sp modelId="{05EF4DCD-24B4-41A5-BC79-A7C1D222B863}">
      <dsp:nvSpPr>
        <dsp:cNvPr id="0" name=""/>
        <dsp:cNvSpPr/>
      </dsp:nvSpPr>
      <dsp:spPr>
        <a:xfrm rot="5400000">
          <a:off x="-176682" y="2464633"/>
          <a:ext cx="1177885" cy="824519"/>
        </a:xfrm>
        <a:prstGeom prst="chevron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 rot="-5400000">
        <a:off x="2" y="2700210"/>
        <a:ext cx="824519" cy="353366"/>
      </dsp:txXfrm>
    </dsp:sp>
    <dsp:sp modelId="{2E7AB620-BA0A-43C2-AF3E-96BA919B9005}">
      <dsp:nvSpPr>
        <dsp:cNvPr id="0" name=""/>
        <dsp:cNvSpPr/>
      </dsp:nvSpPr>
      <dsp:spPr>
        <a:xfrm rot="5400000">
          <a:off x="3040311" y="72159"/>
          <a:ext cx="765625" cy="51972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400" kern="1200" dirty="0" smtClean="0"/>
            <a:t>Barter system</a:t>
          </a:r>
          <a:endParaRPr lang="en-US" sz="2400" kern="1200" dirty="0"/>
        </a:p>
      </dsp:txBody>
      <dsp:txXfrm rot="-5400000">
        <a:off x="824520" y="2325326"/>
        <a:ext cx="5159833" cy="690875"/>
      </dsp:txXfrm>
    </dsp:sp>
    <dsp:sp modelId="{DDE0ECF0-DE67-4D78-BD7E-0D45C9403BFF}">
      <dsp:nvSpPr>
        <dsp:cNvPr id="0" name=""/>
        <dsp:cNvSpPr/>
      </dsp:nvSpPr>
      <dsp:spPr>
        <a:xfrm rot="5400000">
          <a:off x="-176682" y="3773489"/>
          <a:ext cx="1177885" cy="824519"/>
        </a:xfrm>
        <a:prstGeom prst="chevron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kern="1200" dirty="0" smtClean="0"/>
            <a:t> </a:t>
          </a:r>
          <a:endParaRPr lang="en-US" sz="3200" kern="1200" dirty="0"/>
        </a:p>
      </dsp:txBody>
      <dsp:txXfrm rot="-5400000">
        <a:off x="2" y="4009066"/>
        <a:ext cx="824519" cy="353366"/>
      </dsp:txXfrm>
    </dsp:sp>
    <dsp:sp modelId="{C2EB639C-3FD9-4FF3-9B81-966ED5795582}">
      <dsp:nvSpPr>
        <dsp:cNvPr id="0" name=""/>
        <dsp:cNvSpPr/>
      </dsp:nvSpPr>
      <dsp:spPr>
        <a:xfrm rot="5400000">
          <a:off x="2778093" y="1381216"/>
          <a:ext cx="1290059" cy="51972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400" kern="1200" dirty="0" smtClean="0"/>
            <a:t>National contributions through a similar IODP quota system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400" kern="1200" dirty="0" smtClean="0"/>
            <a:t>in cash or in kind contributions </a:t>
          </a:r>
          <a:endParaRPr lang="en-US" sz="2400" kern="1200" dirty="0"/>
        </a:p>
      </dsp:txBody>
      <dsp:txXfrm rot="-5400000">
        <a:off x="824519" y="3397766"/>
        <a:ext cx="5134233" cy="11641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92224" y="1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ABAAC-8273-429F-81B4-449FA10B1281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154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92224" y="6456612"/>
            <a:ext cx="4278154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C4670-E090-4CE7-8A3C-D2BB88EC2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047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92224" y="1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ECEAFF-6C2C-4633-9009-C7645EB3350D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7188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7267" y="3271381"/>
            <a:ext cx="789813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278154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92224" y="6456612"/>
            <a:ext cx="4278154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4189E8-E952-4747-919C-64FABDD1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5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 err="1" smtClean="0"/>
              <a:t>There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is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an</a:t>
            </a:r>
            <a:r>
              <a:rPr lang="es-ES_tradnl" baseline="0" dirty="0" smtClean="0"/>
              <a:t> i</a:t>
            </a:r>
            <a:r>
              <a:rPr lang="en-GB" sz="1200" dirty="0" err="1" smtClean="0"/>
              <a:t>ncreased</a:t>
            </a:r>
            <a:r>
              <a:rPr lang="en-GB" sz="1200" dirty="0" smtClean="0"/>
              <a:t> demand for accurate sea-ice and weather forecasts, information on the environmental status of the Arctic Ocean, and predictions for future conditions in the region. </a:t>
            </a:r>
          </a:p>
          <a:p>
            <a:endParaRPr lang="es-ES_tradnl" baseline="0" dirty="0" smtClean="0"/>
          </a:p>
          <a:p>
            <a:r>
              <a:rPr lang="es-ES_tradnl" baseline="0" dirty="0" err="1" smtClean="0"/>
              <a:t>Several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international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intitiatives</a:t>
            </a:r>
            <a:r>
              <a:rPr lang="es-ES_tradnl" baseline="0" dirty="0" smtClean="0"/>
              <a:t> and EU </a:t>
            </a:r>
            <a:r>
              <a:rPr lang="es-ES_tradnl" baseline="0" dirty="0" err="1" smtClean="0"/>
              <a:t>projects</a:t>
            </a:r>
            <a:r>
              <a:rPr lang="es-ES_tradnl" baseline="0" dirty="0" smtClean="0"/>
              <a:t> are </a:t>
            </a:r>
            <a:r>
              <a:rPr lang="es-ES_tradnl" baseline="0" dirty="0" err="1" smtClean="0"/>
              <a:t>currently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taking</a:t>
            </a:r>
            <a:r>
              <a:rPr lang="es-ES_tradnl" baseline="0" dirty="0" smtClean="0"/>
              <a:t> place/</a:t>
            </a:r>
            <a:r>
              <a:rPr lang="es-ES_tradnl" baseline="0" dirty="0" err="1" smtClean="0"/>
              <a:t>planned</a:t>
            </a:r>
            <a:r>
              <a:rPr lang="es-ES_tradnl" baseline="0" dirty="0" smtClean="0"/>
              <a:t>, </a:t>
            </a:r>
            <a:r>
              <a:rPr lang="es-ES_tradnl" baseline="0" dirty="0" err="1" smtClean="0"/>
              <a:t>some</a:t>
            </a:r>
            <a:r>
              <a:rPr lang="es-ES_tradnl" baseline="0" dirty="0" smtClean="0"/>
              <a:t> of </a:t>
            </a:r>
            <a:r>
              <a:rPr lang="es-ES_tradnl" baseline="0" dirty="0" err="1" smtClean="0"/>
              <a:t>them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include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coordination</a:t>
            </a:r>
            <a:r>
              <a:rPr lang="es-ES_tradnl" baseline="0" dirty="0" smtClean="0"/>
              <a:t> of </a:t>
            </a:r>
            <a:r>
              <a:rPr lang="es-ES_tradnl" baseline="0" dirty="0" err="1" smtClean="0"/>
              <a:t>several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icebreakers</a:t>
            </a:r>
            <a:r>
              <a:rPr lang="es-ES_tradnl" baseline="0" dirty="0" smtClean="0"/>
              <a:t>.  </a:t>
            </a:r>
            <a:r>
              <a:rPr lang="es-ES_tradnl" baseline="0" dirty="0" err="1" smtClean="0"/>
              <a:t>Those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intitiatives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will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contribute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towards</a:t>
            </a:r>
            <a:r>
              <a:rPr lang="es-ES_tradnl" baseline="0" dirty="0" smtClean="0"/>
              <a:t> data </a:t>
            </a:r>
            <a:r>
              <a:rPr lang="es-ES_tradnl" baseline="0" dirty="0" err="1" smtClean="0"/>
              <a:t>collection</a:t>
            </a:r>
            <a:r>
              <a:rPr lang="es-ES_tradnl" baseline="0" dirty="0" smtClean="0"/>
              <a:t>, </a:t>
            </a:r>
            <a:r>
              <a:rPr lang="es-ES_tradnl" baseline="0" dirty="0" err="1" smtClean="0"/>
              <a:t>but</a:t>
            </a:r>
            <a:r>
              <a:rPr lang="es-ES_tradnl" baseline="0" dirty="0" smtClean="0"/>
              <a:t>  </a:t>
            </a:r>
            <a:r>
              <a:rPr lang="es-ES_tradnl" baseline="0" dirty="0" err="1" smtClean="0"/>
              <a:t>those</a:t>
            </a:r>
            <a:r>
              <a:rPr lang="es-ES_tradnl" baseline="0" dirty="0" smtClean="0"/>
              <a:t> are </a:t>
            </a:r>
            <a:r>
              <a:rPr lang="es-ES_tradnl" baseline="0" dirty="0" err="1" smtClean="0"/>
              <a:t>punctual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actions</a:t>
            </a:r>
            <a:r>
              <a:rPr lang="es-ES_tradnl" baseline="0" dirty="0" smtClean="0"/>
              <a:t>, </a:t>
            </a:r>
            <a:r>
              <a:rPr lang="es-ES_tradnl" baseline="0" dirty="0" err="1" smtClean="0"/>
              <a:t>not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sustained</a:t>
            </a:r>
            <a:r>
              <a:rPr lang="es-ES_tradnl" baseline="0" dirty="0" smtClean="0"/>
              <a:t> in time. </a:t>
            </a:r>
            <a:r>
              <a:rPr lang="es-ES_tradnl" baseline="0" dirty="0" err="1" smtClean="0"/>
              <a:t>There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is</a:t>
            </a:r>
            <a:r>
              <a:rPr lang="es-ES_tradnl" baseline="0" dirty="0" smtClean="0"/>
              <a:t> a </a:t>
            </a:r>
            <a:r>
              <a:rPr lang="es-ES_tradnl" baseline="0" dirty="0" err="1" smtClean="0"/>
              <a:t>need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for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sustained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coordination</a:t>
            </a:r>
            <a:r>
              <a:rPr lang="es-ES_tradnl" baseline="0" dirty="0" smtClean="0"/>
              <a:t> of </a:t>
            </a:r>
            <a:r>
              <a:rPr lang="es-ES_tradnl" baseline="0" dirty="0" err="1" smtClean="0"/>
              <a:t>icebreakers</a:t>
            </a:r>
            <a:r>
              <a:rPr lang="es-ES_tradnl" baseline="0" dirty="0" smtClean="0"/>
              <a:t> and data </a:t>
            </a:r>
            <a:r>
              <a:rPr lang="es-ES_tradnl" baseline="0" dirty="0" err="1" smtClean="0"/>
              <a:t>collection</a:t>
            </a:r>
            <a:r>
              <a:rPr lang="es-ES_tradnl" baseline="0" dirty="0" smtClean="0"/>
              <a:t> in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Arctic. </a:t>
            </a:r>
            <a:endParaRPr lang="es-ES_tradnl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5440402" y="7009237"/>
            <a:ext cx="4160307" cy="370255"/>
          </a:xfrm>
        </p:spPr>
        <p:txBody>
          <a:bodyPr/>
          <a:lstStyle/>
          <a:p>
            <a:fld id="{871FC838-10A6-48F2-A171-CE58F62FA2DB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066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GB" sz="2800" dirty="0" smtClean="0"/>
              <a:t>The</a:t>
            </a:r>
            <a:r>
              <a:rPr lang="en-GB" sz="2800" baseline="0" dirty="0" smtClean="0"/>
              <a:t> n</a:t>
            </a:r>
            <a:r>
              <a:rPr lang="en-GB" sz="2800" dirty="0" smtClean="0"/>
              <a:t>eed for international collaboration in establishing the sustained Arctic Ocean observing system is affirmed both</a:t>
            </a:r>
            <a:r>
              <a:rPr lang="en-GB" sz="2800" baseline="0" dirty="0" smtClean="0"/>
              <a:t> </a:t>
            </a:r>
            <a:r>
              <a:rPr lang="en-GB" sz="2800" dirty="0" smtClean="0"/>
              <a:t>politically and scientifically. Yet, polar research infrastructures remain largely national assets with limited possibilities for international coordination.</a:t>
            </a:r>
            <a:endParaRPr lang="en-GB" sz="2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5440402" y="7009237"/>
            <a:ext cx="4160307" cy="370255"/>
          </a:xfrm>
        </p:spPr>
        <p:txBody>
          <a:bodyPr/>
          <a:lstStyle/>
          <a:p>
            <a:fld id="{871FC838-10A6-48F2-A171-CE58F62FA2DB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633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B4F21-76AC-43D7-81FC-9B8DB611B8D9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98356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FC838-10A6-48F2-A171-CE58F62FA2DB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6987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0B13B-FA31-3A48-87E8-B8FC6E9D9CD3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461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5440117" y="7010918"/>
            <a:ext cx="4160593" cy="36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120" tIns="43560" rIns="87120" bIns="43560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FB5979A-D15A-46C0-9813-5AB0C383029A}" type="slidenum">
              <a:rPr lang="pl-PL" altLang="es-ES">
                <a:solidFill>
                  <a:srgbClr val="000000"/>
                </a:solidFill>
                <a:latin typeface="Times" pitchFamily="18" charset="0"/>
              </a:rPr>
              <a:pPr algn="r" eaLnBrk="1" hangingPunct="1">
                <a:spcBef>
                  <a:spcPct val="0"/>
                </a:spcBef>
              </a:pPr>
              <a:t>14</a:t>
            </a:fld>
            <a:endParaRPr lang="pl-PL" altLang="es-ES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es-ES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496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/>
            <a:r>
              <a:rPr lang="en-GB" b="1" dirty="0" smtClean="0"/>
              <a:t>Access to research vessels,</a:t>
            </a:r>
            <a:endParaRPr lang="es-ES" dirty="0" smtClean="0"/>
          </a:p>
          <a:p>
            <a:pPr lvl="0" rtl="0"/>
            <a:r>
              <a:rPr lang="en-GB" dirty="0" smtClean="0"/>
              <a:t>Icebreakers or ice classed ships is relatively well regulated in most countries. </a:t>
            </a:r>
            <a:endParaRPr lang="es-ES" dirty="0" smtClean="0"/>
          </a:p>
          <a:p>
            <a:pPr lvl="0" rtl="0"/>
            <a:r>
              <a:rPr lang="en-GB" dirty="0" smtClean="0"/>
              <a:t>Most national R &amp; D programs have regular marine research project calls providing access to large marine infrastructures.</a:t>
            </a:r>
            <a:endParaRPr lang="es-ES" dirty="0" smtClean="0"/>
          </a:p>
          <a:p>
            <a:pPr lvl="0" rtl="0"/>
            <a:r>
              <a:rPr lang="en-GB" dirty="0" smtClean="0"/>
              <a:t>The application follows in most countries similar procedure of quality control and peer review.</a:t>
            </a:r>
            <a:r>
              <a:rPr lang="en-US" dirty="0" smtClean="0"/>
              <a:t> </a:t>
            </a:r>
            <a:endParaRPr lang="es-ES" dirty="0" smtClean="0"/>
          </a:p>
          <a:p>
            <a:pPr lvl="0" rtl="0"/>
            <a:r>
              <a:rPr lang="en-US" dirty="0" smtClean="0"/>
              <a:t>However, for a research group to gain access to an entire vessel belonging to a different country is only possible under very special circumstances further elaborated upon below.</a:t>
            </a:r>
            <a:endParaRPr lang="es-ES" dirty="0" smtClean="0"/>
          </a:p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B4F21-76AC-43D7-81FC-9B8DB611B8D9}" type="slidenum">
              <a:rPr lang="es-ES_tradnl" smtClean="0"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38424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/>
            <a:r>
              <a:rPr lang="en-GB" b="1" dirty="0" smtClean="0"/>
              <a:t>Access to research vessels,</a:t>
            </a:r>
            <a:endParaRPr lang="es-ES" dirty="0" smtClean="0"/>
          </a:p>
          <a:p>
            <a:pPr lvl="0" rtl="0"/>
            <a:r>
              <a:rPr lang="en-GB" dirty="0" smtClean="0"/>
              <a:t>Icebreakers or ice classed ships is relatively well regulated in most countries. </a:t>
            </a:r>
            <a:endParaRPr lang="es-ES" dirty="0" smtClean="0"/>
          </a:p>
          <a:p>
            <a:pPr lvl="0" rtl="0"/>
            <a:r>
              <a:rPr lang="en-GB" dirty="0" smtClean="0"/>
              <a:t>Most national R &amp; D programs have regular marine research project calls providing access to large marine infrastructures.</a:t>
            </a:r>
            <a:endParaRPr lang="es-ES" dirty="0" smtClean="0"/>
          </a:p>
          <a:p>
            <a:pPr lvl="0" rtl="0"/>
            <a:r>
              <a:rPr lang="en-GB" dirty="0" smtClean="0"/>
              <a:t>The application follows in most countries similar procedure of quality control and peer review.</a:t>
            </a:r>
            <a:r>
              <a:rPr lang="en-US" dirty="0" smtClean="0"/>
              <a:t> </a:t>
            </a:r>
            <a:endParaRPr lang="es-ES" dirty="0" smtClean="0"/>
          </a:p>
          <a:p>
            <a:pPr lvl="0" rtl="0"/>
            <a:r>
              <a:rPr lang="en-US" dirty="0" smtClean="0"/>
              <a:t>However, for a research group to gain access to an entire vessel belonging to a different country is only possible under very special circumstances further elaborated upon below.</a:t>
            </a:r>
            <a:endParaRPr lang="es-ES" dirty="0" smtClean="0"/>
          </a:p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B4F21-76AC-43D7-81FC-9B8DB611B8D9}" type="slidenum">
              <a:rPr lang="es-ES_tradnl" smtClean="0"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19751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189E8-E952-4747-919C-64FABDD1A14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845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CF3A62C-A96A-4A8E-B4AA-B5EE5396F0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3987" y="4035883"/>
            <a:ext cx="4106930" cy="27568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92C6D6-3CAA-4FEE-BEBA-E6DAC86DA7C9}"/>
              </a:ext>
            </a:extLst>
          </p:cNvPr>
          <p:cNvSpPr/>
          <p:nvPr userDrawn="1"/>
        </p:nvSpPr>
        <p:spPr>
          <a:xfrm flipH="1">
            <a:off x="-3" y="-1"/>
            <a:ext cx="12192001" cy="3554569"/>
          </a:xfrm>
          <a:prstGeom prst="rect">
            <a:avLst/>
          </a:prstGeom>
          <a:solidFill>
            <a:srgbClr val="213278"/>
          </a:solidFill>
          <a:ln>
            <a:solidFill>
              <a:srgbClr val="2132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upload.wikimedia.org/wikipedia/commons/7/7c/Polarstern_awi_hg.jpg">
            <a:extLst>
              <a:ext uri="{FF2B5EF4-FFF2-40B4-BE49-F238E27FC236}">
                <a16:creationId xmlns:a16="http://schemas.microsoft.com/office/drawing/2014/main" id="{89AA450E-CDFB-4544-BE98-C84F5346F4A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153541"/>
            <a:ext cx="2097083" cy="996666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barentsobserver.com/sites/barentsobserver.com/files/styles/grid_8/public/main/articles/kronprins_haakon_research_vessel.jpg?itok=wKGAM58V">
            <a:extLst>
              <a:ext uri="{FF2B5EF4-FFF2-40B4-BE49-F238E27FC236}">
                <a16:creationId xmlns:a16="http://schemas.microsoft.com/office/drawing/2014/main" id="{6AED4199-82BD-4E9B-B5F2-483D78BF8DF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57527" y="3154695"/>
            <a:ext cx="1929909" cy="99336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CGS Amundsen">
            <a:extLst>
              <a:ext uri="{FF2B5EF4-FFF2-40B4-BE49-F238E27FC236}">
                <a16:creationId xmlns:a16="http://schemas.microsoft.com/office/drawing/2014/main" id="{7B27F291-94C6-4A21-B1A1-0F2FC66A30F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32"/>
          <a:stretch/>
        </p:blipFill>
        <p:spPr bwMode="auto">
          <a:xfrm>
            <a:off x="6263594" y="3159750"/>
            <a:ext cx="1861448" cy="99336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7F3ED2-E709-40A7-A3BB-99193847D4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8531" y="3157246"/>
            <a:ext cx="1617395" cy="99609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0C2764-EF1F-44F6-AA6D-829FB68C69BF}"/>
              </a:ext>
            </a:extLst>
          </p:cNvPr>
          <p:cNvSpPr txBox="1"/>
          <p:nvPr userDrawn="1"/>
        </p:nvSpPr>
        <p:spPr>
          <a:xfrm>
            <a:off x="1048542" y="5813977"/>
            <a:ext cx="218154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100" baseline="0">
                <a:solidFill>
                  <a:srgbClr val="2132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www.arice.eu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006818-F9EB-44FA-BE62-EAF92742F9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9185" y="5505196"/>
            <a:ext cx="1394364" cy="921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6753312-737D-409F-902B-DDACA7736025}"/>
              </a:ext>
            </a:extLst>
          </p:cNvPr>
          <p:cNvSpPr txBox="1"/>
          <p:nvPr userDrawn="1"/>
        </p:nvSpPr>
        <p:spPr>
          <a:xfrm>
            <a:off x="9469562" y="6454300"/>
            <a:ext cx="1925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"/>
              <a:t>Grant agreement No 730965</a:t>
            </a:r>
            <a:endParaRPr lang="en-US" sz="9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D69FCE2-8EBE-4806-9DE2-5BB171595A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0934" y="3153541"/>
            <a:ext cx="1814726" cy="996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EA6226-7AD3-4A24-AA33-FC456EA6B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5" b="7106"/>
          <a:stretch/>
        </p:blipFill>
        <p:spPr>
          <a:xfrm>
            <a:off x="8322252" y="3158505"/>
            <a:ext cx="1871471" cy="99336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2950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7F95-8428-4013-A426-01A655A0D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D0C4B1-7792-4D27-8C2A-C1B12E93C4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54854D-4AD9-4EE1-A8DF-3FE4880EA9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5018D4-E1C7-4856-AC8E-D33D71CB4F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CCAE-F594-47B2-A5D8-8A9158A88D1E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82EC6A-9CE1-4534-A85B-F79AF3314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46427E-DE44-4298-81C1-5A5D76831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1CEE84-DF53-4913-8F37-4E2FD4E8C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47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BC4AB-9EB0-4529-A5AE-61CD1376D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0095D4-2741-4285-B88A-9286702E4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C179C-4D45-4B10-86C8-B737CDC32D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CCAE-F594-47B2-A5D8-8A9158A88D1E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684C0-1871-4327-9260-20D9E8C9F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90A69-FF29-4EC3-B3DD-722162A98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1CEE84-DF53-4913-8F37-4E2FD4E8C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30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008624-A615-4530-ACDE-2EE9C38A5B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E8C9FE-4B1D-4924-BEAB-576D2879BA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13EA5-2BCC-423C-B46B-D3E806B09F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CCAE-F594-47B2-A5D8-8A9158A88D1E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42474-05BF-400B-9B0B-77E267D57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17702-D9E2-4422-8F9B-1FF4DB67B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1CEE84-DF53-4913-8F37-4E2FD4E8C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824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/>
          <p:cNvCxnSpPr/>
          <p:nvPr userDrawn="1"/>
        </p:nvCxnSpPr>
        <p:spPr>
          <a:xfrm>
            <a:off x="533401" y="872007"/>
            <a:ext cx="11349567" cy="0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Bild 8" descr="AWI_WortBildmarke_Farbe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450" y="211668"/>
            <a:ext cx="1043509" cy="465667"/>
          </a:xfrm>
          <a:prstGeom prst="rect">
            <a:avLst/>
          </a:prstGeom>
        </p:spPr>
      </p:pic>
      <p:sp>
        <p:nvSpPr>
          <p:cNvPr id="1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345334" y="351308"/>
            <a:ext cx="846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B33BACA0-1558-8B4B-BCD8-1AB139E376D7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7478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7191D01-D50E-427B-AD58-DADF0EEAF77F}"/>
              </a:ext>
            </a:extLst>
          </p:cNvPr>
          <p:cNvSpPr/>
          <p:nvPr userDrawn="1"/>
        </p:nvSpPr>
        <p:spPr>
          <a:xfrm flipH="1">
            <a:off x="5" y="650951"/>
            <a:ext cx="10304615" cy="110682"/>
          </a:xfrm>
          <a:prstGeom prst="rect">
            <a:avLst/>
          </a:prstGeom>
          <a:solidFill>
            <a:srgbClr val="213278"/>
          </a:solidFill>
          <a:ln>
            <a:solidFill>
              <a:srgbClr val="2132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613973-8463-46A2-8A79-B8BD5D4F89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9085" y="1077393"/>
            <a:ext cx="9238323" cy="57162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A47A26-A978-4CB9-9E50-1A1F4CBA60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4617" y="64400"/>
            <a:ext cx="1852139" cy="11906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04A8FC-1AB2-4B2E-8D67-A443E25CFD9C}"/>
              </a:ext>
            </a:extLst>
          </p:cNvPr>
          <p:cNvSpPr txBox="1"/>
          <p:nvPr userDrawn="1"/>
        </p:nvSpPr>
        <p:spPr>
          <a:xfrm>
            <a:off x="137376" y="6421433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spc="100" baseline="0">
                <a:solidFill>
                  <a:srgbClr val="2132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www.arice.eu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ED5481-9AB8-4F91-8A5D-2ECA9DDE50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4121" y="6252887"/>
            <a:ext cx="940859" cy="466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9344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D5ED6-FED3-4C56-AF81-D4C24986E5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126ABC-0A79-4238-9261-02E932B8C3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35D96-9EE7-4E02-A5E3-77BFC941C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43EA3-DE4D-4FBC-8B35-72D041018FA1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9453B7-FCD2-4C41-9F0B-98ED864AC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36AE2-D82A-4F10-A9E1-874B58FE4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F64A-BC5B-4BDA-A6DA-2353B97A0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66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8C08B-E560-49DF-9737-1460EE5FA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EACAE-54DA-4B94-8DA3-54DEEAC97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60100-61C5-430D-A910-B0818ABAB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43EA3-DE4D-4FBC-8B35-72D041018FA1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7797D-F9BE-41BD-8FC3-0F742D513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3F318-A3D6-41D1-B826-5D9C5B52C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F64A-BC5B-4BDA-A6DA-2353B97A0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77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A2DD5-555A-423A-8C4C-C13BEBCF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53E06F-753B-406A-9E03-687BF1FF4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44C29-4793-43E8-889C-F4A1A3D9F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43EA3-DE4D-4FBC-8B35-72D041018FA1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185D4-5990-4208-841D-D8BA18DAA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7697D-1DBA-4EAD-A03C-DBFF9C8F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F64A-BC5B-4BDA-A6DA-2353B97A0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2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BBF04-3BED-48E3-825E-5F62EEC9B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FAEC8-6EEA-41EB-BAD8-DEC38FB5C0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7BE56E-F66E-4996-841F-86CF763E9D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2B4AD-05F6-49B4-BD2B-A9994A0EA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43EA3-DE4D-4FBC-8B35-72D041018FA1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8627D-9242-45A4-A1A8-1C4CAD538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58A9E8-DE2B-4DA3-AB64-8198E28E6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F64A-BC5B-4BDA-A6DA-2353B97A0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140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BD078-A517-4076-878A-CC5E6E6F7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71D82-C42A-48E8-A02A-50229324A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D6EA4-6BF5-4616-BC4B-FE0D97DB3B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21700C-6C20-4205-A4E4-4F4CC6B82E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BABE9D-960B-4B6E-AC32-7B6FF478A8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741CB3-BB86-440A-B6B3-13F04386E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43EA3-DE4D-4FBC-8B35-72D041018FA1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78DEEC-13F3-4B20-BBA5-FE4F01E52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720B42-B21B-4B1D-8ECF-7091EC49B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F64A-BC5B-4BDA-A6DA-2353B97A0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24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750348-3FBD-479C-81AB-4E78C22E51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993" y="21226"/>
            <a:ext cx="1700151" cy="14026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191D01-D50E-427B-AD58-DADF0EEAF77F}"/>
              </a:ext>
            </a:extLst>
          </p:cNvPr>
          <p:cNvSpPr/>
          <p:nvPr userDrawn="1"/>
        </p:nvSpPr>
        <p:spPr>
          <a:xfrm flipH="1">
            <a:off x="0" y="831257"/>
            <a:ext cx="10304615" cy="110682"/>
          </a:xfrm>
          <a:prstGeom prst="rect">
            <a:avLst/>
          </a:prstGeom>
          <a:solidFill>
            <a:srgbClr val="213278"/>
          </a:solidFill>
          <a:ln>
            <a:solidFill>
              <a:srgbClr val="2132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F4B2C6-3D29-4B81-AD6D-C9050958F8C2}"/>
              </a:ext>
            </a:extLst>
          </p:cNvPr>
          <p:cNvSpPr txBox="1"/>
          <p:nvPr userDrawn="1"/>
        </p:nvSpPr>
        <p:spPr>
          <a:xfrm>
            <a:off x="103032" y="6421433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spc="100" baseline="0">
                <a:solidFill>
                  <a:srgbClr val="2132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www.arice.eu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09E634-BB56-4DE5-B74E-4B655CAC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1168" y="6271936"/>
            <a:ext cx="705644" cy="466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647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5292F-5D14-4B9E-9EA2-028D87FCD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DD5E4-B59B-4194-9F24-35EB37EA9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43EA3-DE4D-4FBC-8B35-72D041018FA1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C7D8DA-50D3-4FA9-A330-2993EFEA4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27263C-226E-4F4E-8FBE-DD09275FF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F64A-BC5B-4BDA-A6DA-2353B97A0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357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5D082F-F064-44BA-AF52-5162840D9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43EA3-DE4D-4FBC-8B35-72D041018FA1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404202-B841-4083-BAEB-8EAB99F5C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21226-DDBA-4132-9B4E-142A17A8D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F64A-BC5B-4BDA-A6DA-2353B97A0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64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137B2-0382-49DD-909C-8EBE43561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0A889-EE6C-4C9E-8213-060170781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F7D44-3F16-4C32-8B18-B8D0EB233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D959BE-7046-4BBA-AE6C-D4C24B945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43EA3-DE4D-4FBC-8B35-72D041018FA1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044D2E-A329-485B-9F49-D9E57D24A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F0F444-E2EF-4750-9E31-26A5BE037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F64A-BC5B-4BDA-A6DA-2353B97A0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713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F8B28-E5C4-46AC-B7CA-011666D77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50A584-F8E1-4A78-9CE4-3CCE4A39AA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008453-0A2D-471A-BEEC-3B6B56B48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E54EAB-83BC-419F-BE5E-4BE9168AE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43EA3-DE4D-4FBC-8B35-72D041018FA1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894BB-9B75-4A62-994D-314349998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221DA7-E20F-4C20-8085-7BC943561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F64A-BC5B-4BDA-A6DA-2353B97A0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0587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0F4F0-1F4B-4A98-9AFE-EF97B74F6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871D7A-60AD-45E5-A1C9-118331E08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F87A9-B951-4AAD-A6D0-6E0473172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43EA3-DE4D-4FBC-8B35-72D041018FA1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58C50-358F-41D1-ABBE-DF155640F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20A24E-A197-42AC-9C8F-97F1834D4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F64A-BC5B-4BDA-A6DA-2353B97A0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73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7C8309-9243-44FB-A1C1-9D80761F22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05CC0D-14E3-4125-877E-0F32D8DD8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DC43D-43FC-43A9-B974-444A437F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43EA3-DE4D-4FBC-8B35-72D041018FA1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7890B-C1E0-410B-B46D-99AF43F9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53B3D-D59A-465A-A6AD-72E42129C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F64A-BC5B-4BDA-A6DA-2353B97A0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2601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C931F-192D-4F2A-8DEC-E419D61E64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0A3CD-B876-4178-9D45-C3F30C0236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41CC1-6BC8-4427-B2E6-C4D57960B3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9E01B8-A928-4480-9A2F-AE8D0C0EE27F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6EFFB-D052-4286-A7F1-430C244B5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1795B7-9362-43A0-9384-98DE42D9D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67AB0D-E9CD-45FF-966B-99DBA7EF8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548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EF1BE-B814-45FA-BFAC-969591B5E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3A999-FA12-491F-9A97-4B78BC3DF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0FEA8-0C8C-41D8-B6DC-7C85E3DCB4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9E01B8-A928-4480-9A2F-AE8D0C0EE27F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B8EC2-9513-4738-A324-869CAF841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0A056-CF6A-439F-A247-BA0E33C58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67AB0D-E9CD-45FF-966B-99DBA7EF8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76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8EFA3-C92E-4167-AE16-A43915DCA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93732-9E4D-498C-B57D-297537780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5E7D4D-4BC2-4CCF-B10C-7D152B131B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9E01B8-A928-4480-9A2F-AE8D0C0EE27F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AD750-F81F-4BFE-81FF-0571F05AC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7C664E-5E6C-4B9C-8D28-90EE0CF25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67AB0D-E9CD-45FF-966B-99DBA7EF8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3650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AF3FE-5D08-44ED-A5D1-7DC4E4A55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3E03C-B619-4627-9482-880F690499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4CD2F-5278-41BD-B160-85485ACE0F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EF445-A57C-4C18-BAF3-B0EE52FC2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9E01B8-A928-4480-9A2F-AE8D0C0EE27F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2B9533-BF93-4BCE-AC94-3929314DF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19494C-46B5-4904-9725-84C0F7DB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67AB0D-E9CD-45FF-966B-99DBA7EF8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414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9108D8-4A57-49E6-B570-4BAA6D13E428}"/>
              </a:ext>
            </a:extLst>
          </p:cNvPr>
          <p:cNvSpPr txBox="1"/>
          <p:nvPr userDrawn="1"/>
        </p:nvSpPr>
        <p:spPr>
          <a:xfrm>
            <a:off x="103032" y="6421433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spc="100" baseline="0">
                <a:solidFill>
                  <a:srgbClr val="2132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www.arice.eu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1264BD-B844-40CA-899B-882922AFB1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1168" y="6271936"/>
            <a:ext cx="705644" cy="466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38273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B574C-EB26-4B6C-9BF0-8DD86E4BB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EDB259-7812-49CD-A82C-42CA8532C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F0EE1-CD84-4882-8EED-A72A026A7D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7705B0-C348-4444-BA7E-4EEE06C5C1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ABC6BB-FF4F-4B3E-B12F-4103964A94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637943-316C-48FE-98B3-577D1470D3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9E01B8-A928-4480-9A2F-AE8D0C0EE27F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1D3FA0-2D34-4D73-8B22-4CE589A8E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2DC6CA-9CA3-4B42-83F2-3115D3C4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67AB0D-E9CD-45FF-966B-99DBA7EF8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320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96EA8-9055-494B-A50C-7601CE5BD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A2A81F-B026-4E7B-A671-D3A93F5D61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9E01B8-A928-4480-9A2F-AE8D0C0EE27F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581CD7-C2CD-464F-81DE-6CBAF5B97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A277D6-6450-4AB5-93F4-EFFF81A6A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67AB0D-E9CD-45FF-966B-99DBA7EF8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504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959CED-7E1C-46C3-B2C0-1A9AFB60E7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9E01B8-A928-4480-9A2F-AE8D0C0EE27F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00B12C-9CFB-4DE8-B292-1E4F1C096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0EB21-75F1-49E9-9D88-6197C517A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67AB0D-E9CD-45FF-966B-99DBA7EF8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822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FC187-5A24-4F88-9C9C-0FDD4C0D1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90E34-C3BE-4CE1-A770-AC2E0BC22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44EC5-5523-471E-8849-84FBFBEDBF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BD49FF-89C2-4958-B194-2872E20AAD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9E01B8-A928-4480-9A2F-AE8D0C0EE27F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2B55F-FEF6-4744-B444-69A15DD1D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236D4B-7813-4D61-B315-96F162BC6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67AB0D-E9CD-45FF-966B-99DBA7EF8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749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61786-C57A-4809-8EF1-C39BBD0E8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4A3354-9AA0-4F7F-B6F8-2D12AF51DC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F05912-282C-4ECD-95B6-B5C0A20AF7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ED8A88-0B32-485B-9EAC-C3EDC9C6A4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9E01B8-A928-4480-9A2F-AE8D0C0EE27F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37EC40-7D74-44F5-AB40-9C436C14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7D59E3-38CE-4514-802F-CFEA68DB1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67AB0D-E9CD-45FF-966B-99DBA7EF8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783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F5548-702D-45D6-8F88-94832222A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CBD56C-B424-4556-A643-2E286F198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5A200-0946-4238-BFD6-A86C3F9E0D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9E01B8-A928-4480-9A2F-AE8D0C0EE27F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6FD5B-A3F7-4930-9ABB-F56BD10DF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C53D9-1E67-4B99-BAEF-8476D5F32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67AB0D-E9CD-45FF-966B-99DBA7EF8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039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C94207-E792-427E-853E-DF2906EC76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89E0D7-E9BD-4705-B2A9-2563BF091D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5B0CC-7B2D-4A9D-A897-C46344B206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9E01B8-A928-4480-9A2F-AE8D0C0EE27F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5E3CB-503A-4852-A23F-5CC743822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7D6BE-D25D-4BFA-82B0-4F477D189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67AB0D-E9CD-45FF-966B-99DBA7EF8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680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4D140-1EC4-4247-997A-3B4CB5DDD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7664B0-F859-4CF4-B761-646CD37C9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A476F-FE30-49AA-A328-13A9A46C79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CCAE-F594-47B2-A5D8-8A9158A88D1E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D0BF9-B4F1-4D3B-9A6A-4F37F589B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A4C86-E738-4967-BAF7-46C1EAA27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1CEE84-DF53-4913-8F37-4E2FD4E8C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69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A604A-5908-4BFF-9988-FB27944E2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01E72-3E11-485A-8E9E-248D4B6E4F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538B29-15E5-4C5F-B013-23A85BFD12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84F23-EBD0-460C-BF80-C0D6CE15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CCAE-F594-47B2-A5D8-8A9158A88D1E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DAB4AE-DD66-40F3-AD30-740F06DCD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87E34-87BE-4556-B6ED-1D263CE47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1CEE84-DF53-4913-8F37-4E2FD4E8C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52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ACB82-DA6C-434B-A63F-85AEB3027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32AEC-845B-4493-ADD2-73FC0549F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399CF3-BF6A-4C60-84ED-BA8FB92F0A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AA5297-731E-4F4A-A4EF-7A81B737E1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D2ACE5-5023-42E8-8334-877DEED995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AB5CA4-D8B4-4A57-8F20-64204A17C1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CCAE-F594-47B2-A5D8-8A9158A88D1E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0AF485-1D35-480D-BB20-1420702B3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DF8D3B-B31C-4528-8DC1-6D1FDB092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1CEE84-DF53-4913-8F37-4E2FD4E8C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32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84C94-185E-4DCB-A634-FB2663254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008895-B4AF-4B27-AD37-3AAF8E9F13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CCAE-F594-47B2-A5D8-8A9158A88D1E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27F3B-24AC-4D18-8D02-E942E5A88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FD0ACA-552F-498A-88D6-B24F7D180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1CEE84-DF53-4913-8F37-4E2FD4E8C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80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D112E0-39F7-447A-B22C-7572A25DD1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CCAE-F594-47B2-A5D8-8A9158A88D1E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465F9C-B229-4F89-A0D5-BCF4893DE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DCF453-36CB-4B8F-B4EB-5154F2931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1CEE84-DF53-4913-8F37-4E2FD4E8C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70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21E36-0148-47AE-9DA0-41A1034AA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44AF4-237C-4B67-9569-CA77A51C5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BD2A3C-B540-4425-8051-08F4ECA3B1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2857B6-43CC-4D14-8BA2-B0A487E37B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CCAE-F594-47B2-A5D8-8A9158A88D1E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5CFE48-9D1D-4191-92BC-9BCC6CC08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B57B2-BBB8-46FC-9F3B-03841C1E2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1CEE84-DF53-4913-8F37-4E2FD4E8C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08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329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49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85" r:id="rId13"/>
    <p:sldLayoutId id="214748368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8BEA8C-35F2-42E4-864A-C43249A63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53EB66-B86A-4CD9-B323-E3409D2A4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F237E-961D-49ED-85CF-1721B3FD71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43EA3-DE4D-4FBC-8B35-72D041018FA1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2557B-FA4A-4781-8C58-A50557BDC5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8E565-42BF-4A0F-939F-91A1E01E8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F64A-BC5B-4BDA-A6DA-2353B97A0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27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8F1F31-BF60-4F4A-B62C-214E5B9372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1182" y="496785"/>
            <a:ext cx="8232361" cy="624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6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1.jpeg"/><Relationship Id="rId7" Type="http://schemas.openxmlformats.org/officeDocument/2006/relationships/image" Target="../media/image55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jpeg"/><Relationship Id="rId18" Type="http://schemas.openxmlformats.org/officeDocument/2006/relationships/image" Target="../media/image75.jpeg"/><Relationship Id="rId3" Type="http://schemas.openxmlformats.org/officeDocument/2006/relationships/image" Target="../media/image60.jpeg"/><Relationship Id="rId21" Type="http://schemas.openxmlformats.org/officeDocument/2006/relationships/image" Target="../media/image78.jpeg"/><Relationship Id="rId7" Type="http://schemas.openxmlformats.org/officeDocument/2006/relationships/image" Target="../media/image64.jpeg"/><Relationship Id="rId12" Type="http://schemas.openxmlformats.org/officeDocument/2006/relationships/image" Target="../media/image69.png"/><Relationship Id="rId17" Type="http://schemas.openxmlformats.org/officeDocument/2006/relationships/image" Target="../media/image74.jpeg"/><Relationship Id="rId25" Type="http://schemas.openxmlformats.org/officeDocument/2006/relationships/image" Target="../media/image8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3.jpeg"/><Relationship Id="rId20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24" Type="http://schemas.openxmlformats.org/officeDocument/2006/relationships/image" Target="../media/image81.jpeg"/><Relationship Id="rId5" Type="http://schemas.openxmlformats.org/officeDocument/2006/relationships/image" Target="../media/image62.png"/><Relationship Id="rId15" Type="http://schemas.openxmlformats.org/officeDocument/2006/relationships/image" Target="../media/image72.jpeg"/><Relationship Id="rId23" Type="http://schemas.openxmlformats.org/officeDocument/2006/relationships/image" Target="../media/image80.png"/><Relationship Id="rId10" Type="http://schemas.openxmlformats.org/officeDocument/2006/relationships/image" Target="../media/image67.png"/><Relationship Id="rId19" Type="http://schemas.openxmlformats.org/officeDocument/2006/relationships/image" Target="../media/image76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Relationship Id="rId14" Type="http://schemas.openxmlformats.org/officeDocument/2006/relationships/image" Target="../media/image71.png"/><Relationship Id="rId22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gif"/><Relationship Id="rId18" Type="http://schemas.openxmlformats.org/officeDocument/2006/relationships/image" Target="../media/image41.tiff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12" Type="http://schemas.openxmlformats.org/officeDocument/2006/relationships/image" Target="../media/image35.gif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gif"/><Relationship Id="rId9" Type="http://schemas.openxmlformats.org/officeDocument/2006/relationships/image" Target="../media/image32.png"/><Relationship Id="rId14" Type="http://schemas.openxmlformats.org/officeDocument/2006/relationships/image" Target="../media/image37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3414B8-30DF-495E-B4DC-52F737D58265}"/>
              </a:ext>
            </a:extLst>
          </p:cNvPr>
          <p:cNvSpPr txBox="1"/>
          <p:nvPr/>
        </p:nvSpPr>
        <p:spPr>
          <a:xfrm>
            <a:off x="0" y="1141287"/>
            <a:ext cx="1219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chemeClr val="bg1"/>
                </a:solidFill>
              </a:rPr>
              <a:t>ARICE Main achievements- year 1</a:t>
            </a:r>
            <a:endParaRPr lang="en-US" sz="50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780E56-8535-43F8-BF26-23CE77EDDC81}"/>
              </a:ext>
            </a:extLst>
          </p:cNvPr>
          <p:cNvSpPr txBox="1"/>
          <p:nvPr/>
        </p:nvSpPr>
        <p:spPr>
          <a:xfrm>
            <a:off x="0" y="2076620"/>
            <a:ext cx="12192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b="1" dirty="0">
                <a:solidFill>
                  <a:schemeClr val="bg1"/>
                </a:solidFill>
              </a:rPr>
              <a:t>21st ERVO Annual </a:t>
            </a:r>
            <a:r>
              <a:rPr lang="en-GB" sz="3500" b="1" dirty="0" smtClean="0">
                <a:solidFill>
                  <a:schemeClr val="bg1"/>
                </a:solidFill>
              </a:rPr>
              <a:t>Meeting</a:t>
            </a:r>
            <a:endParaRPr lang="en-GB" sz="3500" b="1" dirty="0">
              <a:solidFill>
                <a:schemeClr val="bg1"/>
              </a:solidFill>
            </a:endParaRPr>
          </a:p>
          <a:p>
            <a:pPr algn="ctr"/>
            <a:r>
              <a:rPr lang="en-GB" sz="3500" b="1" dirty="0" smtClean="0">
                <a:solidFill>
                  <a:schemeClr val="bg1"/>
                </a:solidFill>
              </a:rPr>
              <a:t>Hamburg, 11-13 </a:t>
            </a:r>
            <a:r>
              <a:rPr lang="en-GB" sz="3500" b="1" dirty="0">
                <a:solidFill>
                  <a:schemeClr val="bg1"/>
                </a:solidFill>
              </a:rPr>
              <a:t>June 2019</a:t>
            </a:r>
            <a:endParaRPr lang="en-US" sz="35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29600" y="4475748"/>
            <a:ext cx="2428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Verónica</a:t>
            </a:r>
            <a:r>
              <a:rPr lang="en-GB" b="1" smtClean="0"/>
              <a:t> Willmott, </a:t>
            </a:r>
            <a:r>
              <a:rPr lang="en-GB" b="1" dirty="0" smtClean="0"/>
              <a:t>AWI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9679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E69E43-0E11-4FDA-A614-983CAA1DC65E}"/>
              </a:ext>
            </a:extLst>
          </p:cNvPr>
          <p:cNvSpPr txBox="1"/>
          <p:nvPr/>
        </p:nvSpPr>
        <p:spPr>
          <a:xfrm>
            <a:off x="162395" y="169803"/>
            <a:ext cx="10056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Networking activities: </a:t>
            </a:r>
            <a:r>
              <a:rPr lang="en-GB" sz="2800" dirty="0">
                <a:solidFill>
                  <a:srgbClr val="002060"/>
                </a:solidFill>
              </a:rPr>
              <a:t>Achievements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39663" y="2346897"/>
            <a:ext cx="2761058" cy="1788852"/>
            <a:chOff x="4798663" y="1406244"/>
            <a:chExt cx="2761058" cy="178885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5" t="9392" r="11459" b="8404"/>
            <a:stretch/>
          </p:blipFill>
          <p:spPr>
            <a:xfrm>
              <a:off x="4798663" y="1406244"/>
              <a:ext cx="2761058" cy="178885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812633" y="1413756"/>
              <a:ext cx="1973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PRV Polarstern, DE</a:t>
              </a:r>
              <a:endParaRPr lang="en-GB" b="1" dirty="0"/>
            </a:p>
          </p:txBody>
        </p:sp>
      </p:grpSp>
      <p:pic>
        <p:nvPicPr>
          <p:cNvPr id="4" name="Picture 2" descr="D:\Dropbox\ARICE-Shared Folder\PRVs pictures\Amundse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2"/>
          <a:stretch/>
        </p:blipFill>
        <p:spPr bwMode="auto">
          <a:xfrm>
            <a:off x="3962362" y="2290529"/>
            <a:ext cx="2984761" cy="181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66803" y="2344209"/>
            <a:ext cx="2178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GB" b="1" dirty="0"/>
              <a:t>CCGS Amundsen, CA</a:t>
            </a:r>
          </a:p>
          <a:p>
            <a:endParaRPr lang="en-GB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7108764" y="2290529"/>
            <a:ext cx="2950686" cy="1784526"/>
            <a:chOff x="11074180" y="3172800"/>
            <a:chExt cx="2950686" cy="1784526"/>
          </a:xfrm>
        </p:grpSpPr>
        <p:pic>
          <p:nvPicPr>
            <p:cNvPr id="5" name="Picture 6" descr="D:\Dropbox\ARICE-Shared Folder\PRVs pictures\Sikuliaq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95"/>
            <a:stretch/>
          </p:blipFill>
          <p:spPr bwMode="auto">
            <a:xfrm>
              <a:off x="11074180" y="3172800"/>
              <a:ext cx="2950686" cy="1784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2184789" y="3229748"/>
              <a:ext cx="1770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RV Sikuliaq, USA</a:t>
              </a:r>
              <a:endParaRPr lang="en-GB" b="1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8584" y="931130"/>
            <a:ext cx="1182483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B0F0"/>
                </a:solidFill>
              </a:rPr>
              <a:t>Objective 4: </a:t>
            </a:r>
            <a:r>
              <a:rPr lang="en-GB" sz="2000" b="1" dirty="0">
                <a:solidFill>
                  <a:srgbClr val="00B0F0"/>
                </a:solidFill>
              </a:rPr>
              <a:t>Coordinated trans-national access “free of charge”</a:t>
            </a:r>
            <a:r>
              <a:rPr lang="en-GB" sz="2000" dirty="0">
                <a:solidFill>
                  <a:srgbClr val="00B0F0"/>
                </a:solidFill>
              </a:rPr>
              <a:t> for all </a:t>
            </a:r>
            <a:r>
              <a:rPr lang="en-GB" sz="2000" b="1" dirty="0">
                <a:solidFill>
                  <a:srgbClr val="00B0F0"/>
                </a:solidFill>
              </a:rPr>
              <a:t>European and international scientists </a:t>
            </a:r>
            <a:r>
              <a:rPr lang="en-GB" sz="2000" dirty="0">
                <a:solidFill>
                  <a:srgbClr val="00B0F0"/>
                </a:solidFill>
              </a:rPr>
              <a:t>to the ice-covered Arctic Ocean on board the six ARICE European and international research icebreakers.</a:t>
            </a:r>
          </a:p>
          <a:p>
            <a:endParaRPr lang="en-US" sz="2000" dirty="0">
              <a:solidFill>
                <a:srgbClr val="00B0F0"/>
              </a:solidFill>
            </a:endParaRPr>
          </a:p>
        </p:txBody>
      </p:sp>
      <p:grpSp>
        <p:nvGrpSpPr>
          <p:cNvPr id="14" name="Gruppieren 26"/>
          <p:cNvGrpSpPr/>
          <p:nvPr/>
        </p:nvGrpSpPr>
        <p:grpSpPr>
          <a:xfrm>
            <a:off x="4115393" y="4660247"/>
            <a:ext cx="2831730" cy="1781917"/>
            <a:chOff x="4001004" y="4644835"/>
            <a:chExt cx="3458817" cy="2110852"/>
          </a:xfrm>
        </p:grpSpPr>
        <p:pic>
          <p:nvPicPr>
            <p:cNvPr id="15" name="Picture 4" descr="D:\Dropbox\ARICE-Shared Folder\PRVs pictures\Petermann-15-Ida-Kinner-Oden-006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68" t="9005" r="6331" b="13295"/>
            <a:stretch/>
          </p:blipFill>
          <p:spPr bwMode="auto">
            <a:xfrm>
              <a:off x="4014827" y="4672036"/>
              <a:ext cx="3444994" cy="2083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27"/>
            <p:cNvSpPr txBox="1"/>
            <p:nvPr/>
          </p:nvSpPr>
          <p:spPr>
            <a:xfrm>
              <a:off x="4001004" y="4644835"/>
              <a:ext cx="12795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IB Oden, SE</a:t>
              </a:r>
              <a:endParaRPr lang="en-GB" b="1" dirty="0"/>
            </a:p>
          </p:txBody>
        </p:sp>
      </p:grpSp>
      <p:pic>
        <p:nvPicPr>
          <p:cNvPr id="18" name="Picture 3" descr="D:\Dropbox\ARICE-Shared Folder\PRVs pictures\Kronprins Haako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8" b="12203"/>
          <a:stretch/>
        </p:blipFill>
        <p:spPr bwMode="auto">
          <a:xfrm>
            <a:off x="1039663" y="4631905"/>
            <a:ext cx="2880000" cy="176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28"/>
          <p:cNvSpPr txBox="1"/>
          <p:nvPr/>
        </p:nvSpPr>
        <p:spPr>
          <a:xfrm>
            <a:off x="1064167" y="4631905"/>
            <a:ext cx="2624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RV </a:t>
            </a:r>
            <a:r>
              <a:rPr lang="en-GB" b="1" dirty="0" err="1"/>
              <a:t>Kronprins</a:t>
            </a:r>
            <a:r>
              <a:rPr lang="en-GB" b="1" dirty="0"/>
              <a:t> </a:t>
            </a:r>
            <a:r>
              <a:rPr lang="en-GB" b="1" dirty="0" err="1"/>
              <a:t>Haakon</a:t>
            </a:r>
            <a:r>
              <a:rPr lang="en-GB" b="1" dirty="0"/>
              <a:t>, NO</a:t>
            </a:r>
          </a:p>
        </p:txBody>
      </p:sp>
      <p:grpSp>
        <p:nvGrpSpPr>
          <p:cNvPr id="20" name="Gruppieren 27"/>
          <p:cNvGrpSpPr/>
          <p:nvPr/>
        </p:nvGrpSpPr>
        <p:grpSpPr>
          <a:xfrm>
            <a:off x="7108764" y="4660247"/>
            <a:ext cx="2788682" cy="1810260"/>
            <a:chOff x="7493509" y="4662837"/>
            <a:chExt cx="3241979" cy="2094062"/>
          </a:xfrm>
        </p:grpSpPr>
        <p:pic>
          <p:nvPicPr>
            <p:cNvPr id="21" name="Grafik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3509" y="4695472"/>
              <a:ext cx="3241979" cy="2061427"/>
            </a:xfrm>
            <a:prstGeom prst="rect">
              <a:avLst/>
            </a:prstGeom>
          </p:spPr>
        </p:pic>
        <p:sp>
          <p:nvSpPr>
            <p:cNvPr id="22" name="TextBox 27"/>
            <p:cNvSpPr txBox="1"/>
            <p:nvPr/>
          </p:nvSpPr>
          <p:spPr>
            <a:xfrm>
              <a:off x="7493509" y="4662837"/>
              <a:ext cx="1690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/>
                <a:t>MSV </a:t>
              </a:r>
              <a:r>
                <a:rPr lang="de-DE" b="1" dirty="0" err="1" smtClean="0"/>
                <a:t>Fennica</a:t>
              </a:r>
              <a:r>
                <a:rPr lang="de-DE" b="1" dirty="0" smtClean="0"/>
                <a:t>, FI</a:t>
              </a:r>
              <a:endParaRPr lang="en-GB" b="1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1196009" y="4239075"/>
            <a:ext cx="9872869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002060"/>
                </a:solidFill>
              </a:rPr>
              <a:t>ARICE 2019 call for ship-time proposals </a:t>
            </a:r>
            <a:r>
              <a:rPr lang="aa-ET" sz="2000" b="1" dirty="0" smtClean="0">
                <a:solidFill>
                  <a:srgbClr val="002060"/>
                </a:solidFill>
              </a:rPr>
              <a:t>–</a:t>
            </a:r>
            <a:r>
              <a:rPr lang="en-GB" sz="2000" b="1" dirty="0" smtClean="0">
                <a:solidFill>
                  <a:srgbClr val="002060"/>
                </a:solidFill>
              </a:rPr>
              <a:t> </a:t>
            </a:r>
            <a:r>
              <a:rPr lang="en-GB" sz="2000" b="1" dirty="0" smtClean="0">
                <a:solidFill>
                  <a:srgbClr val="00B050"/>
                </a:solidFill>
              </a:rPr>
              <a:t>OPEN!  -  Application deadline 3</a:t>
            </a:r>
            <a:r>
              <a:rPr lang="en-GB" sz="2000" b="1" baseline="30000" dirty="0" smtClean="0">
                <a:solidFill>
                  <a:srgbClr val="00B050"/>
                </a:solidFill>
              </a:rPr>
              <a:t>rd</a:t>
            </a:r>
            <a:r>
              <a:rPr lang="en-GB" sz="2000" b="1" dirty="0" smtClean="0">
                <a:solidFill>
                  <a:srgbClr val="00B050"/>
                </a:solidFill>
              </a:rPr>
              <a:t> July 2019</a:t>
            </a:r>
            <a:endParaRPr lang="de-DE" i="1" dirty="0">
              <a:solidFill>
                <a:srgbClr val="00B05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96009" y="1784790"/>
            <a:ext cx="10868991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002060"/>
                </a:solidFill>
              </a:rPr>
              <a:t>ARICE 2018 call for ship-time proposals </a:t>
            </a:r>
            <a:r>
              <a:rPr lang="aa-ET" sz="2000" b="1" dirty="0" smtClean="0">
                <a:solidFill>
                  <a:srgbClr val="002060"/>
                </a:solidFill>
              </a:rPr>
              <a:t>–</a:t>
            </a:r>
            <a:r>
              <a:rPr lang="en-GB" sz="2000" b="1" dirty="0" smtClean="0">
                <a:solidFill>
                  <a:srgbClr val="002060"/>
                </a:solidFill>
              </a:rPr>
              <a:t> </a:t>
            </a:r>
            <a:r>
              <a:rPr lang="en-GB" sz="2000" b="1" dirty="0" smtClean="0">
                <a:solidFill>
                  <a:srgbClr val="FFC000"/>
                </a:solidFill>
              </a:rPr>
              <a:t>CLOSED  -  Results available online</a:t>
            </a:r>
            <a:endParaRPr lang="de-DE" i="1" dirty="0">
              <a:solidFill>
                <a:srgbClr val="FFC000"/>
              </a:solidFill>
            </a:endParaRPr>
          </a:p>
        </p:txBody>
      </p:sp>
      <p:pic>
        <p:nvPicPr>
          <p:cNvPr id="24" name="Picture 6" descr="Image result for mosaic logo awi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221" y="3379905"/>
            <a:ext cx="1953636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38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46757" y="1401083"/>
            <a:ext cx="3776039" cy="539543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4162810" y="1401084"/>
            <a:ext cx="3776036" cy="532511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/>
          </a:p>
        </p:txBody>
      </p:sp>
      <p:sp>
        <p:nvSpPr>
          <p:cNvPr id="7" name="Rounded Rectangle 6"/>
          <p:cNvSpPr/>
          <p:nvPr/>
        </p:nvSpPr>
        <p:spPr>
          <a:xfrm>
            <a:off x="8184445" y="1401084"/>
            <a:ext cx="3759191" cy="55629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_tradnl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" y="1397930"/>
            <a:ext cx="40188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b="1" dirty="0"/>
              <a:t>MOSAiC-PRV Polarstern, DE</a:t>
            </a:r>
            <a:endParaRPr lang="es-ES_tradnl" sz="2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998682" y="1429662"/>
            <a:ext cx="21042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200" b="1" dirty="0"/>
              <a:t>RV Sikuliaq, USA</a:t>
            </a:r>
            <a:endParaRPr lang="es-ES_tradnl" sz="2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851070" y="1425437"/>
            <a:ext cx="2572692" cy="430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de-DE" sz="2200" b="1" dirty="0"/>
              <a:t>CCGS Amundsen, </a:t>
            </a:r>
            <a:r>
              <a:rPr lang="de-DE" sz="2200" b="1" dirty="0" smtClean="0"/>
              <a:t>CA</a:t>
            </a:r>
            <a:endParaRPr lang="es-ES_tradnl" sz="22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6758" y="1766194"/>
            <a:ext cx="3776037" cy="3908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err="1"/>
              <a:t>DEARice</a:t>
            </a:r>
            <a:endParaRPr lang="es-ES_tradnl" sz="2400" b="1" dirty="0"/>
          </a:p>
          <a:p>
            <a:r>
              <a:rPr lang="en-US" sz="1867" dirty="0" err="1"/>
              <a:t>DEvelopment</a:t>
            </a:r>
            <a:r>
              <a:rPr lang="en-US" sz="1867" dirty="0"/>
              <a:t> of snow/ice/ ecosystem models using winter-to-summer </a:t>
            </a:r>
            <a:r>
              <a:rPr lang="en-US" sz="1867" dirty="0" err="1"/>
              <a:t>ARctic</a:t>
            </a:r>
            <a:r>
              <a:rPr lang="en-US" sz="1867" dirty="0"/>
              <a:t> observations of coupled snow, ice, and ecosystem processes</a:t>
            </a:r>
          </a:p>
          <a:p>
            <a:r>
              <a:rPr lang="de-DE" sz="2133" b="1" dirty="0"/>
              <a:t>PI: Dr. Martin </a:t>
            </a:r>
            <a:r>
              <a:rPr lang="es-ES_tradnl" sz="2133" b="1" dirty="0" err="1"/>
              <a:t>Schneebeli</a:t>
            </a:r>
            <a:endParaRPr lang="es-ES_tradnl" sz="2133" b="1" dirty="0"/>
          </a:p>
          <a:p>
            <a:r>
              <a:rPr lang="en-US" sz="2133" dirty="0"/>
              <a:t>WSL Institute for Snow and Avalanche Research SLF, </a:t>
            </a:r>
            <a:r>
              <a:rPr lang="en-US" sz="2133" b="1" dirty="0"/>
              <a:t>CH</a:t>
            </a:r>
          </a:p>
          <a:p>
            <a:r>
              <a:rPr lang="en-US" sz="1867" b="1" dirty="0"/>
              <a:t>5 participants in 4 MOSAiC legs</a:t>
            </a:r>
            <a:endParaRPr lang="de-DE" sz="1867" b="1" dirty="0"/>
          </a:p>
          <a:p>
            <a:endParaRPr lang="de-DE" sz="2400" dirty="0"/>
          </a:p>
          <a:p>
            <a:endParaRPr lang="de-DE" sz="2400" dirty="0"/>
          </a:p>
        </p:txBody>
      </p:sp>
      <p:pic>
        <p:nvPicPr>
          <p:cNvPr id="1026" name="Picture 2" descr="Potential drift trajectory of the Polarstern for the selected starting position at 120Â° E and 84Â° N. Colors represent the month of the drift starting in October 2019 and ending in October 2020. The small color bar illustrates the sea ice concentration on October 15th 2014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7" t="37454" r="-962" b="22595"/>
          <a:stretch/>
        </p:blipFill>
        <p:spPr bwMode="auto">
          <a:xfrm>
            <a:off x="400655" y="4888698"/>
            <a:ext cx="3657600" cy="190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162807" y="1766194"/>
            <a:ext cx="3776037" cy="308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/>
              <a:t>GO-WEST</a:t>
            </a:r>
          </a:p>
          <a:p>
            <a:r>
              <a:rPr lang="en-US" sz="1867" dirty="0"/>
              <a:t>Go West: Sea-ice association of polar cod and its prey in the western</a:t>
            </a:r>
          </a:p>
          <a:p>
            <a:endParaRPr lang="de-DE" sz="2133" b="1" dirty="0"/>
          </a:p>
          <a:p>
            <a:r>
              <a:rPr lang="de-DE" sz="2133" b="1" dirty="0"/>
              <a:t>PI: Dr. Hauke Flores</a:t>
            </a:r>
            <a:endParaRPr lang="es-ES_tradnl" sz="2133" b="1" dirty="0"/>
          </a:p>
          <a:p>
            <a:r>
              <a:rPr lang="en-US" sz="2133" dirty="0"/>
              <a:t>Alfred Wegener </a:t>
            </a:r>
            <a:r>
              <a:rPr lang="en-US" sz="2133" dirty="0" err="1"/>
              <a:t>Institut</a:t>
            </a:r>
            <a:r>
              <a:rPr lang="en-US" sz="2133" dirty="0"/>
              <a:t>, </a:t>
            </a:r>
            <a:r>
              <a:rPr lang="en-US" sz="2133" b="1" dirty="0"/>
              <a:t>DE</a:t>
            </a:r>
          </a:p>
          <a:p>
            <a:r>
              <a:rPr lang="en-US" sz="2133" b="1" dirty="0"/>
              <a:t>7 participants/7 working days</a:t>
            </a:r>
          </a:p>
          <a:p>
            <a:endParaRPr lang="de-DE" sz="2400" dirty="0"/>
          </a:p>
          <a:p>
            <a:endParaRPr lang="de-DE" sz="24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854" y="4278788"/>
            <a:ext cx="3367949" cy="244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184443" y="1759903"/>
            <a:ext cx="3838223" cy="362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PECABEAU</a:t>
            </a:r>
            <a:endParaRPr lang="es-ES_tradnl" sz="2400" b="1" dirty="0"/>
          </a:p>
          <a:p>
            <a:r>
              <a:rPr lang="en-US" sz="1867" dirty="0"/>
              <a:t>How coastal erosion, fluvial export and submarine permafrost Degradation impact the carbon budget on the Canadian Beaufort Shelf</a:t>
            </a:r>
            <a:endParaRPr lang="es-ES_tradnl" sz="1867" dirty="0"/>
          </a:p>
          <a:p>
            <a:r>
              <a:rPr lang="de-DE" sz="2133" b="1" dirty="0"/>
              <a:t>PI: Dr. Jorien Vonk</a:t>
            </a:r>
            <a:endParaRPr lang="es-ES_tradnl" sz="2133" b="1" dirty="0"/>
          </a:p>
          <a:p>
            <a:r>
              <a:rPr lang="es-ES_tradnl" sz="2133" dirty="0" err="1"/>
              <a:t>Vrije</a:t>
            </a:r>
            <a:r>
              <a:rPr lang="es-ES_tradnl" sz="2133" dirty="0"/>
              <a:t> </a:t>
            </a:r>
            <a:r>
              <a:rPr lang="es-ES_tradnl" sz="2133" dirty="0" err="1"/>
              <a:t>Universiteit</a:t>
            </a:r>
            <a:r>
              <a:rPr lang="es-ES_tradnl" sz="2133" dirty="0"/>
              <a:t> </a:t>
            </a:r>
            <a:r>
              <a:rPr lang="es-ES_tradnl" sz="2133" dirty="0" err="1"/>
              <a:t>Amsterdam</a:t>
            </a:r>
            <a:r>
              <a:rPr lang="en-US" sz="2133" dirty="0"/>
              <a:t>, </a:t>
            </a:r>
            <a:r>
              <a:rPr lang="en-US" sz="2133" b="1" dirty="0"/>
              <a:t>NL</a:t>
            </a:r>
          </a:p>
          <a:p>
            <a:r>
              <a:rPr lang="en-US" sz="2133" b="1" dirty="0"/>
              <a:t>10 participants/7 working days</a:t>
            </a:r>
          </a:p>
          <a:p>
            <a:endParaRPr lang="de-DE" sz="2400" dirty="0"/>
          </a:p>
          <a:p>
            <a:endParaRPr lang="de-DE" sz="24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4"/>
          <a:stretch/>
        </p:blipFill>
        <p:spPr bwMode="auto">
          <a:xfrm>
            <a:off x="8319905" y="4609548"/>
            <a:ext cx="3488268" cy="220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6755" y="919311"/>
            <a:ext cx="11462956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rgbClr val="002060"/>
                </a:solidFill>
              </a:rPr>
              <a:t>ARICE call 2018- </a:t>
            </a:r>
            <a:r>
              <a:rPr lang="de-DE" sz="2400" dirty="0"/>
              <a:t>Proposals selected for </a:t>
            </a:r>
            <a:r>
              <a:rPr lang="de-DE" sz="2400" dirty="0" smtClean="0"/>
              <a:t>funding </a:t>
            </a:r>
            <a:r>
              <a:rPr lang="en-DE" sz="2400" b="1" dirty="0" smtClean="0">
                <a:solidFill>
                  <a:srgbClr val="00B050"/>
                </a:solidFill>
              </a:rPr>
              <a:t>–</a:t>
            </a:r>
            <a:r>
              <a:rPr lang="de-DE" sz="2400" b="1" dirty="0" smtClean="0">
                <a:solidFill>
                  <a:srgbClr val="00B050"/>
                </a:solidFill>
              </a:rPr>
              <a:t> implementation confirmed</a:t>
            </a:r>
            <a:endParaRPr lang="de-DE" sz="2400" b="1" dirty="0">
              <a:solidFill>
                <a:srgbClr val="00B05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E69E43-0E11-4FDA-A614-983CAA1DC65E}"/>
              </a:ext>
            </a:extLst>
          </p:cNvPr>
          <p:cNvSpPr txBox="1"/>
          <p:nvPr/>
        </p:nvSpPr>
        <p:spPr>
          <a:xfrm>
            <a:off x="162395" y="169803"/>
            <a:ext cx="10056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 smtClean="0">
                <a:solidFill>
                  <a:srgbClr val="002060"/>
                </a:solidFill>
              </a:rPr>
              <a:t>TransNational</a:t>
            </a:r>
            <a:r>
              <a:rPr lang="en-GB" sz="2800" b="1" dirty="0" smtClean="0">
                <a:solidFill>
                  <a:srgbClr val="002060"/>
                </a:solidFill>
              </a:rPr>
              <a:t> Access: </a:t>
            </a:r>
            <a:r>
              <a:rPr lang="en-GB" sz="2800" dirty="0">
                <a:solidFill>
                  <a:srgbClr val="002060"/>
                </a:solidFill>
              </a:rPr>
              <a:t>Achievements</a:t>
            </a:r>
          </a:p>
        </p:txBody>
      </p:sp>
    </p:spTree>
    <p:extLst>
      <p:ext uri="{BB962C8B-B14F-4D97-AF65-F5344CB8AC3E}">
        <p14:creationId xmlns:p14="http://schemas.microsoft.com/office/powerpoint/2010/main" val="121238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2" t="4711" r="20302" b="68128"/>
          <a:stretch/>
        </p:blipFill>
        <p:spPr bwMode="auto">
          <a:xfrm>
            <a:off x="291548" y="2238105"/>
            <a:ext cx="4359965" cy="290222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4965509" y="3089054"/>
            <a:ext cx="645516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800100" lvl="1" indent="-34290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GB" sz="2400" dirty="0" smtClean="0"/>
              <a:t>Recommendations </a:t>
            </a:r>
            <a:r>
              <a:rPr lang="en-GB" sz="2400" dirty="0"/>
              <a:t>for automatic environmental data collection of ice going </a:t>
            </a:r>
            <a:r>
              <a:rPr lang="en-GB" sz="2400" dirty="0" smtClean="0"/>
              <a:t>vessels</a:t>
            </a:r>
            <a:endParaRPr lang="en-GB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91548" y="1055900"/>
            <a:ext cx="114896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B0F0"/>
                </a:solidFill>
              </a:rPr>
              <a:t>Objective 5: </a:t>
            </a:r>
            <a:r>
              <a:rPr lang="en-GB" sz="2000" dirty="0" smtClean="0">
                <a:solidFill>
                  <a:srgbClr val="00B0F0"/>
                </a:solidFill>
              </a:rPr>
              <a:t>use </a:t>
            </a:r>
            <a:r>
              <a:rPr lang="en-GB" sz="2000" dirty="0">
                <a:solidFill>
                  <a:srgbClr val="00B0F0"/>
                </a:solidFill>
              </a:rPr>
              <a:t>the increase in marine traffic in the Arctic to 1) implement a “programme of </a:t>
            </a:r>
            <a:r>
              <a:rPr lang="en-GB" sz="2000" dirty="0" smtClean="0">
                <a:solidFill>
                  <a:srgbClr val="00B0F0"/>
                </a:solidFill>
              </a:rPr>
              <a:t>ships and </a:t>
            </a:r>
            <a:r>
              <a:rPr lang="en-GB" sz="2000" dirty="0">
                <a:solidFill>
                  <a:srgbClr val="00B0F0"/>
                </a:solidFill>
              </a:rPr>
              <a:t>platforms of opportunity” in the Arctic Ocean and 2) to identify key technologies that could lead to an </a:t>
            </a:r>
            <a:r>
              <a:rPr lang="en-GB" sz="2000" dirty="0" smtClean="0">
                <a:solidFill>
                  <a:srgbClr val="00B0F0"/>
                </a:solidFill>
              </a:rPr>
              <a:t>improvement of </a:t>
            </a:r>
            <a:r>
              <a:rPr lang="en-GB" sz="2000" dirty="0">
                <a:solidFill>
                  <a:srgbClr val="00B0F0"/>
                </a:solidFill>
              </a:rPr>
              <a:t>ship-based and autonomous measurements in ice-covered seas.</a:t>
            </a:r>
            <a:endParaRPr lang="en-US" sz="2000" dirty="0">
              <a:solidFill>
                <a:srgbClr val="00B0F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E69E43-0E11-4FDA-A614-983CAA1DC65E}"/>
              </a:ext>
            </a:extLst>
          </p:cNvPr>
          <p:cNvSpPr txBox="1"/>
          <p:nvPr/>
        </p:nvSpPr>
        <p:spPr>
          <a:xfrm>
            <a:off x="162395" y="169803"/>
            <a:ext cx="10056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2060"/>
                </a:solidFill>
              </a:rPr>
              <a:t>Joint Research Activities: </a:t>
            </a:r>
            <a:r>
              <a:rPr lang="en-GB" sz="2800" dirty="0">
                <a:solidFill>
                  <a:srgbClr val="002060"/>
                </a:solidFill>
              </a:rPr>
              <a:t>Achievements</a:t>
            </a:r>
          </a:p>
        </p:txBody>
      </p:sp>
      <p:sp>
        <p:nvSpPr>
          <p:cNvPr id="2" name="Rectangle 1"/>
          <p:cNvSpPr/>
          <p:nvPr/>
        </p:nvSpPr>
        <p:spPr>
          <a:xfrm>
            <a:off x="291547" y="5511491"/>
            <a:ext cx="114896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B0F0"/>
                </a:solidFill>
              </a:rPr>
              <a:t>Objective 6: D</a:t>
            </a:r>
            <a:r>
              <a:rPr lang="en-GB" sz="2000" dirty="0">
                <a:solidFill>
                  <a:srgbClr val="00B0F0"/>
                </a:solidFill>
              </a:rPr>
              <a:t>evelop and adapt strategies and tools for efficient data access and data dissemination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7304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3414B8-30DF-495E-B4DC-52F737D58265}"/>
              </a:ext>
            </a:extLst>
          </p:cNvPr>
          <p:cNvSpPr txBox="1"/>
          <p:nvPr/>
        </p:nvSpPr>
        <p:spPr>
          <a:xfrm>
            <a:off x="0" y="93323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/>
                </a:solidFill>
              </a:rPr>
              <a:t>Towards a better coordination and harmonization of the Arctic Research Vessel fleet </a:t>
            </a:r>
            <a:endParaRPr lang="en-US" sz="50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780E56-8535-43F8-BF26-23CE77EDDC81}"/>
              </a:ext>
            </a:extLst>
          </p:cNvPr>
          <p:cNvSpPr txBox="1"/>
          <p:nvPr/>
        </p:nvSpPr>
        <p:spPr>
          <a:xfrm>
            <a:off x="0" y="2405393"/>
            <a:ext cx="12192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b="1" dirty="0">
                <a:solidFill>
                  <a:schemeClr val="bg1"/>
                </a:solidFill>
              </a:rPr>
              <a:t>21st ERVO Annual </a:t>
            </a:r>
            <a:r>
              <a:rPr lang="en-GB" sz="3500" b="1" dirty="0" smtClean="0">
                <a:solidFill>
                  <a:schemeClr val="bg1"/>
                </a:solidFill>
              </a:rPr>
              <a:t>Meeting, Hamburg, 11-13 </a:t>
            </a:r>
            <a:r>
              <a:rPr lang="en-GB" sz="3500" b="1" dirty="0">
                <a:solidFill>
                  <a:schemeClr val="bg1"/>
                </a:solidFill>
              </a:rPr>
              <a:t>June 2019</a:t>
            </a:r>
            <a:endParaRPr lang="en-US" sz="35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29600" y="4475748"/>
            <a:ext cx="2428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Verónica</a:t>
            </a:r>
            <a:r>
              <a:rPr lang="en-GB" b="1" dirty="0" smtClean="0"/>
              <a:t> Willmott, AWI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4837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9" name="Gruppieren 2"/>
          <p:cNvGrpSpPr>
            <a:grpSpLocks noChangeAspect="1"/>
          </p:cNvGrpSpPr>
          <p:nvPr/>
        </p:nvGrpSpPr>
        <p:grpSpPr bwMode="auto">
          <a:xfrm>
            <a:off x="3221609" y="1050585"/>
            <a:ext cx="5596668" cy="5807415"/>
            <a:chOff x="1143000" y="0"/>
            <a:chExt cx="6650676" cy="6900863"/>
          </a:xfrm>
        </p:grpSpPr>
        <p:pic>
          <p:nvPicPr>
            <p:cNvPr id="50180" name="Picture 2" descr="D:\Dropbox\EUROFLEETS\EUROFLEETS2\EUROFLEETS2 MEETINGS\bathy maps\arctic-ocean-bathymetry-map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0"/>
              <a:ext cx="6650676" cy="6900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0181" name="Group 8"/>
            <p:cNvGrpSpPr>
              <a:grpSpLocks/>
            </p:cNvGrpSpPr>
            <p:nvPr/>
          </p:nvGrpSpPr>
          <p:grpSpPr bwMode="auto">
            <a:xfrm>
              <a:off x="1371600" y="2590800"/>
              <a:ext cx="1219200" cy="838200"/>
              <a:chOff x="1524000" y="2514600"/>
              <a:chExt cx="1341120" cy="838200"/>
            </a:xfrm>
          </p:grpSpPr>
          <p:grpSp>
            <p:nvGrpSpPr>
              <p:cNvPr id="50231" name="Group 6"/>
              <p:cNvGrpSpPr>
                <a:grpSpLocks/>
              </p:cNvGrpSpPr>
              <p:nvPr/>
            </p:nvGrpSpPr>
            <p:grpSpPr bwMode="auto">
              <a:xfrm>
                <a:off x="1524000" y="2514600"/>
                <a:ext cx="1341120" cy="838200"/>
                <a:chOff x="2286000" y="1143000"/>
                <a:chExt cx="1341120" cy="838200"/>
              </a:xfrm>
            </p:grpSpPr>
            <p:pic>
              <p:nvPicPr>
                <p:cNvPr id="50233" name="Picture 4" descr="CCGS Louis S. St-Laurent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66" t="16891" r="4266" b="28152"/>
                <a:stretch>
                  <a:fillRect/>
                </a:stretch>
              </p:blipFill>
              <p:spPr bwMode="auto">
                <a:xfrm>
                  <a:off x="2286000" y="1143000"/>
                  <a:ext cx="1338958" cy="609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4" name="Rectangle 5"/>
                <p:cNvSpPr/>
                <p:nvPr/>
              </p:nvSpPr>
              <p:spPr>
                <a:xfrm>
                  <a:off x="2286741" y="1751322"/>
                  <a:ext cx="1340541" cy="229265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r>
                    <a:rPr lang="de-DE" sz="700" b="1" dirty="0">
                      <a:solidFill>
                        <a:srgbClr val="1F497D"/>
                      </a:solidFill>
                    </a:rPr>
                    <a:t>  CCGS Louis S. St-Laurent</a:t>
                  </a:r>
                  <a:endParaRPr lang="en-US" sz="700" b="1" dirty="0">
                    <a:solidFill>
                      <a:srgbClr val="1F497D"/>
                    </a:solidFill>
                  </a:endParaRPr>
                </a:p>
              </p:txBody>
            </p:sp>
          </p:grpSp>
          <p:pic>
            <p:nvPicPr>
              <p:cNvPr id="50232" name="Picture 6" descr="File:Flag of Canada.sv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524000" y="2514600"/>
                <a:ext cx="304800" cy="15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0182" name="Group 13"/>
            <p:cNvGrpSpPr>
              <a:grpSpLocks/>
            </p:cNvGrpSpPr>
            <p:nvPr/>
          </p:nvGrpSpPr>
          <p:grpSpPr bwMode="auto">
            <a:xfrm>
              <a:off x="1371600" y="1600200"/>
              <a:ext cx="1219201" cy="838200"/>
              <a:chOff x="1524000" y="1600200"/>
              <a:chExt cx="1219201" cy="838200"/>
            </a:xfrm>
          </p:grpSpPr>
          <p:grpSp>
            <p:nvGrpSpPr>
              <p:cNvPr id="50227" name="Group 12"/>
              <p:cNvGrpSpPr>
                <a:grpSpLocks/>
              </p:cNvGrpSpPr>
              <p:nvPr/>
            </p:nvGrpSpPr>
            <p:grpSpPr bwMode="auto">
              <a:xfrm>
                <a:off x="1524000" y="1600200"/>
                <a:ext cx="1219201" cy="588079"/>
                <a:chOff x="1524000" y="1600200"/>
                <a:chExt cx="1219201" cy="588079"/>
              </a:xfrm>
            </p:grpSpPr>
            <p:pic>
              <p:nvPicPr>
                <p:cNvPr id="50229" name="Picture 8" descr="File:CCGS Amundsen.jp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200" t="12801" r="4500" b="19200"/>
                <a:stretch>
                  <a:fillRect/>
                </a:stretch>
              </p:blipFill>
              <p:spPr bwMode="auto">
                <a:xfrm>
                  <a:off x="1524001" y="1600200"/>
                  <a:ext cx="1219200" cy="5880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0230" name="Picture 6" descr="File:Flag of Canada.sv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524000" y="1600200"/>
                  <a:ext cx="277091" cy="152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67" name="Rectangle 11"/>
              <p:cNvSpPr/>
              <p:nvPr/>
            </p:nvSpPr>
            <p:spPr>
              <a:xfrm>
                <a:off x="1524673" y="2209758"/>
                <a:ext cx="1218673" cy="22926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r>
                  <a:rPr lang="de-DE" sz="800" b="1" dirty="0">
                    <a:solidFill>
                      <a:srgbClr val="1F497D"/>
                    </a:solidFill>
                  </a:rPr>
                  <a:t>  CCGS Amundsen</a:t>
                </a:r>
                <a:endParaRPr lang="en-US" sz="800" b="1" dirty="0">
                  <a:solidFill>
                    <a:srgbClr val="1F497D"/>
                  </a:solidFill>
                </a:endParaRPr>
              </a:p>
            </p:txBody>
          </p:sp>
        </p:grpSp>
        <p:grpSp>
          <p:nvGrpSpPr>
            <p:cNvPr id="50183" name="Group 17"/>
            <p:cNvGrpSpPr>
              <a:grpSpLocks/>
            </p:cNvGrpSpPr>
            <p:nvPr/>
          </p:nvGrpSpPr>
          <p:grpSpPr bwMode="auto">
            <a:xfrm>
              <a:off x="3810000" y="457200"/>
              <a:ext cx="1163610" cy="859536"/>
              <a:chOff x="3962400" y="740664"/>
              <a:chExt cx="1163610" cy="859536"/>
            </a:xfrm>
          </p:grpSpPr>
          <p:pic>
            <p:nvPicPr>
              <p:cNvPr id="50224" name="Picture 10" descr="http://www.iarc.uaf.edu/sites/default/files/images/icewatch/ships/xue_long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01" b="23399"/>
              <a:stretch>
                <a:fillRect/>
              </a:stretch>
            </p:blipFill>
            <p:spPr bwMode="auto">
              <a:xfrm>
                <a:off x="3979464" y="740664"/>
                <a:ext cx="1146546" cy="6309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2" name="Rectangle 15"/>
              <p:cNvSpPr/>
              <p:nvPr/>
            </p:nvSpPr>
            <p:spPr>
              <a:xfrm>
                <a:off x="3962020" y="1371588"/>
                <a:ext cx="1142837" cy="229264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r>
                  <a:rPr lang="de-DE" sz="1000" b="1" dirty="0">
                    <a:solidFill>
                      <a:srgbClr val="1F497D"/>
                    </a:solidFill>
                  </a:rPr>
                  <a:t>Xué Lóng</a:t>
                </a:r>
                <a:endParaRPr lang="en-US" sz="1000" b="1" dirty="0">
                  <a:solidFill>
                    <a:srgbClr val="1F497D"/>
                  </a:solidFill>
                </a:endParaRPr>
              </a:p>
            </p:txBody>
          </p:sp>
          <p:pic>
            <p:nvPicPr>
              <p:cNvPr id="50226" name="Picture 12" descr="File:Flag of the People's Republic of China.sv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7640" y="740664"/>
                <a:ext cx="228743" cy="15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0184" name="Picture 16" descr="http://www.awi.de/typo3temp/pics/ff87161fb7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1" t="17021" r="5701" b="17021"/>
            <a:stretch>
              <a:fillRect/>
            </a:stretch>
          </p:blipFill>
          <p:spPr bwMode="auto">
            <a:xfrm>
              <a:off x="3733800" y="2209800"/>
              <a:ext cx="1222456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0185" name="Group 24"/>
            <p:cNvGrpSpPr>
              <a:grpSpLocks/>
            </p:cNvGrpSpPr>
            <p:nvPr/>
          </p:nvGrpSpPr>
          <p:grpSpPr bwMode="auto">
            <a:xfrm>
              <a:off x="3733800" y="2209800"/>
              <a:ext cx="1219200" cy="838200"/>
              <a:chOff x="3505200" y="2286000"/>
              <a:chExt cx="1219200" cy="838200"/>
            </a:xfrm>
          </p:grpSpPr>
          <p:sp>
            <p:nvSpPr>
              <p:cNvPr id="76" name="Rectangle 20"/>
              <p:cNvSpPr/>
              <p:nvPr/>
            </p:nvSpPr>
            <p:spPr>
              <a:xfrm>
                <a:off x="3505182" y="2894390"/>
                <a:ext cx="1218675" cy="229265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r>
                  <a:rPr lang="de-DE" sz="1000" b="1" dirty="0">
                    <a:solidFill>
                      <a:srgbClr val="1F497D"/>
                    </a:solidFill>
                  </a:rPr>
                  <a:t>Polarstern</a:t>
                </a:r>
                <a:endParaRPr lang="en-US" sz="1000" b="1" dirty="0">
                  <a:solidFill>
                    <a:srgbClr val="1F497D"/>
                  </a:solidFill>
                </a:endParaRPr>
              </a:p>
            </p:txBody>
          </p:sp>
          <p:pic>
            <p:nvPicPr>
              <p:cNvPr id="50223" name="Picture 22" descr="File:Flag of Germany.sv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505200" y="2286000"/>
                <a:ext cx="254000" cy="15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0186" name="Group 29"/>
            <p:cNvGrpSpPr>
              <a:grpSpLocks/>
            </p:cNvGrpSpPr>
            <p:nvPr/>
          </p:nvGrpSpPr>
          <p:grpSpPr bwMode="auto">
            <a:xfrm>
              <a:off x="4191000" y="3048000"/>
              <a:ext cx="1143000" cy="914400"/>
              <a:chOff x="3962400" y="2819400"/>
              <a:chExt cx="1143000" cy="914400"/>
            </a:xfrm>
          </p:grpSpPr>
          <p:pic>
            <p:nvPicPr>
              <p:cNvPr id="50219" name="Picture 24" descr="File:Swedish icebreaker Oden.jp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279"/>
              <a:stretch>
                <a:fillRect/>
              </a:stretch>
            </p:blipFill>
            <p:spPr bwMode="auto">
              <a:xfrm>
                <a:off x="3962400" y="2819400"/>
                <a:ext cx="1143000" cy="7153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0" name="Rectangle 26"/>
              <p:cNvSpPr/>
              <p:nvPr/>
            </p:nvSpPr>
            <p:spPr>
              <a:xfrm>
                <a:off x="3961966" y="3504885"/>
                <a:ext cx="1142837" cy="22926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r>
                  <a:rPr lang="de-DE" sz="1000" b="1" dirty="0">
                    <a:solidFill>
                      <a:srgbClr val="1F497D"/>
                    </a:solidFill>
                  </a:rPr>
                  <a:t>Oden</a:t>
                </a:r>
                <a:endParaRPr lang="en-US" sz="1000" b="1" dirty="0">
                  <a:solidFill>
                    <a:srgbClr val="1F497D"/>
                  </a:solidFill>
                </a:endParaRPr>
              </a:p>
            </p:txBody>
          </p:sp>
          <p:pic>
            <p:nvPicPr>
              <p:cNvPr id="50221" name="Picture 28" descr="File:Flag of Sweden.sv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2400" y="2819401"/>
                <a:ext cx="243840" cy="15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0187" name="Group 55"/>
            <p:cNvGrpSpPr>
              <a:grpSpLocks/>
            </p:cNvGrpSpPr>
            <p:nvPr/>
          </p:nvGrpSpPr>
          <p:grpSpPr bwMode="auto">
            <a:xfrm>
              <a:off x="5562600" y="2819400"/>
              <a:ext cx="994410" cy="941070"/>
              <a:chOff x="5562600" y="1981200"/>
              <a:chExt cx="918210" cy="864870"/>
            </a:xfrm>
          </p:grpSpPr>
          <p:grpSp>
            <p:nvGrpSpPr>
              <p:cNvPr id="50215" name="Group 45"/>
              <p:cNvGrpSpPr>
                <a:grpSpLocks/>
              </p:cNvGrpSpPr>
              <p:nvPr/>
            </p:nvGrpSpPr>
            <p:grpSpPr bwMode="auto">
              <a:xfrm>
                <a:off x="5562600" y="1981200"/>
                <a:ext cx="918210" cy="864870"/>
                <a:chOff x="5486400" y="1558290"/>
                <a:chExt cx="918210" cy="864870"/>
              </a:xfrm>
            </p:grpSpPr>
            <p:pic>
              <p:nvPicPr>
                <p:cNvPr id="50217" name="Picture 30" descr="http://www.spacewar.com/images/rossiya-russian-icebreaker-bg.jpg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500" r="3600" b="13499"/>
                <a:stretch>
                  <a:fillRect/>
                </a:stretch>
              </p:blipFill>
              <p:spPr bwMode="auto">
                <a:xfrm>
                  <a:off x="5486400" y="1558290"/>
                  <a:ext cx="918210" cy="6248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6" name="Rectangle 31"/>
                <p:cNvSpPr/>
                <p:nvPr/>
              </p:nvSpPr>
              <p:spPr>
                <a:xfrm>
                  <a:off x="5486470" y="2194142"/>
                  <a:ext cx="915213" cy="22853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r>
                    <a:rPr lang="de-DE" sz="1000" b="1" dirty="0">
                      <a:solidFill>
                        <a:srgbClr val="1F497D"/>
                      </a:solidFill>
                    </a:rPr>
                    <a:t>Rossiya</a:t>
                  </a:r>
                  <a:endParaRPr lang="en-US" sz="1000" b="1" dirty="0">
                    <a:solidFill>
                      <a:srgbClr val="1F497D"/>
                    </a:solidFill>
                  </a:endParaRPr>
                </a:p>
              </p:txBody>
            </p:sp>
          </p:grpSp>
          <p:pic>
            <p:nvPicPr>
              <p:cNvPr id="50216" name="Picture 32" descr="http://upload.wikimedia.org/wikipedia/en/thumb/f/f3/Flag_of_Russia.svg/53px-Flag_of_Russia.svg.png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2600" y="1981200"/>
                <a:ext cx="230776" cy="15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0188" name="Group 46"/>
            <p:cNvGrpSpPr>
              <a:grpSpLocks/>
            </p:cNvGrpSpPr>
            <p:nvPr/>
          </p:nvGrpSpPr>
          <p:grpSpPr bwMode="auto">
            <a:xfrm>
              <a:off x="6629400" y="1752600"/>
              <a:ext cx="990600" cy="838199"/>
              <a:chOff x="5486400" y="2514600"/>
              <a:chExt cx="914400" cy="761999"/>
            </a:xfrm>
          </p:grpSpPr>
          <p:pic>
            <p:nvPicPr>
              <p:cNvPr id="50212" name="Picture 34" descr="ingress_image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00" t="8533" r="6400" b="12801"/>
              <a:stretch>
                <a:fillRect/>
              </a:stretch>
            </p:blipFill>
            <p:spPr bwMode="auto">
              <a:xfrm>
                <a:off x="5486400" y="2514600"/>
                <a:ext cx="895503" cy="584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9" name="Rectangle 34"/>
              <p:cNvSpPr/>
              <p:nvPr/>
            </p:nvSpPr>
            <p:spPr>
              <a:xfrm>
                <a:off x="5486654" y="3047235"/>
                <a:ext cx="914921" cy="22926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r>
                  <a:rPr lang="de-DE" sz="1000" b="1" dirty="0">
                    <a:solidFill>
                      <a:srgbClr val="1F497D"/>
                    </a:solidFill>
                  </a:rPr>
                  <a:t>Taymyr</a:t>
                </a:r>
                <a:endParaRPr lang="en-US" sz="1000" b="1" dirty="0">
                  <a:solidFill>
                    <a:srgbClr val="1F497D"/>
                  </a:solidFill>
                </a:endParaRPr>
              </a:p>
            </p:txBody>
          </p:sp>
          <p:pic>
            <p:nvPicPr>
              <p:cNvPr id="50214" name="Picture 32" descr="http://upload.wikimedia.org/wikipedia/en/thumb/f/f3/Flag_of_Russia.svg/53px-Flag_of_Russia.svg.png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86400" y="2514600"/>
                <a:ext cx="230776" cy="15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0189" name="Group 47"/>
            <p:cNvGrpSpPr>
              <a:grpSpLocks/>
            </p:cNvGrpSpPr>
            <p:nvPr/>
          </p:nvGrpSpPr>
          <p:grpSpPr bwMode="auto">
            <a:xfrm>
              <a:off x="6629400" y="3505200"/>
              <a:ext cx="990600" cy="914400"/>
              <a:chOff x="5486400" y="3352799"/>
              <a:chExt cx="914400" cy="838201"/>
            </a:xfrm>
          </p:grpSpPr>
          <p:pic>
            <p:nvPicPr>
              <p:cNvPr id="50209" name="Picture 42" descr="USC to Sign USD 2.6 Billion Icebreakers Building Contrac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86400" y="3352799"/>
                <a:ext cx="914400" cy="640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3" name="Rectangle 40"/>
              <p:cNvSpPr/>
              <p:nvPr/>
            </p:nvSpPr>
            <p:spPr>
              <a:xfrm>
                <a:off x="5486654" y="3962980"/>
                <a:ext cx="914921" cy="22794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r>
                  <a:rPr lang="de-DE" sz="800" b="1" dirty="0">
                    <a:solidFill>
                      <a:srgbClr val="1F497D"/>
                    </a:solidFill>
                  </a:rPr>
                  <a:t>Sovetskiy Soyuz</a:t>
                </a:r>
                <a:endParaRPr lang="en-US" sz="800" b="1" dirty="0">
                  <a:solidFill>
                    <a:srgbClr val="1F497D"/>
                  </a:solidFill>
                </a:endParaRPr>
              </a:p>
            </p:txBody>
          </p:sp>
          <p:pic>
            <p:nvPicPr>
              <p:cNvPr id="50211" name="Picture 32" descr="http://upload.wikimedia.org/wikipedia/en/thumb/f/f3/Flag_of_Russia.svg/53px-Flag_of_Russia.svg.png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86400" y="3352800"/>
                <a:ext cx="230776" cy="15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0190" name="Group 48"/>
            <p:cNvGrpSpPr>
              <a:grpSpLocks/>
            </p:cNvGrpSpPr>
            <p:nvPr/>
          </p:nvGrpSpPr>
          <p:grpSpPr bwMode="auto">
            <a:xfrm>
              <a:off x="6629400" y="2667000"/>
              <a:ext cx="990600" cy="838200"/>
              <a:chOff x="6553200" y="1905000"/>
              <a:chExt cx="914400" cy="762000"/>
            </a:xfrm>
          </p:grpSpPr>
          <p:pic>
            <p:nvPicPr>
              <p:cNvPr id="50206" name="Picture 44" descr="File:NSF picture of Yamal.jpg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1905000"/>
                <a:ext cx="914399" cy="533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207" name="Picture 32" descr="http://upload.wikimedia.org/wikipedia/en/thumb/f/f3/Flag_of_Russia.svg/53px-Flag_of_Russia.svg.png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1905000"/>
                <a:ext cx="230776" cy="15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8" name="Rectangle 44"/>
              <p:cNvSpPr/>
              <p:nvPr/>
            </p:nvSpPr>
            <p:spPr>
              <a:xfrm>
                <a:off x="6553454" y="2438448"/>
                <a:ext cx="914921" cy="22926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r>
                  <a:rPr lang="de-DE" sz="1000" b="1" dirty="0">
                    <a:solidFill>
                      <a:srgbClr val="1F497D"/>
                    </a:solidFill>
                  </a:rPr>
                  <a:t>Yamal</a:t>
                </a:r>
                <a:endParaRPr lang="en-US" sz="1000" b="1" dirty="0">
                  <a:solidFill>
                    <a:srgbClr val="1F497D"/>
                  </a:solidFill>
                </a:endParaRPr>
              </a:p>
            </p:txBody>
          </p:sp>
        </p:grpSp>
        <p:grpSp>
          <p:nvGrpSpPr>
            <p:cNvPr id="50191" name="Group 54"/>
            <p:cNvGrpSpPr>
              <a:grpSpLocks/>
            </p:cNvGrpSpPr>
            <p:nvPr/>
          </p:nvGrpSpPr>
          <p:grpSpPr bwMode="auto">
            <a:xfrm>
              <a:off x="5562600" y="3810000"/>
              <a:ext cx="990600" cy="914400"/>
              <a:chOff x="5562600" y="3581400"/>
              <a:chExt cx="914400" cy="838200"/>
            </a:xfrm>
          </p:grpSpPr>
          <p:pic>
            <p:nvPicPr>
              <p:cNvPr id="50203" name="Picture 50" descr="http://www.rosmorport.ru/media/Image/news2012/Kapitan_Dranitsyn.jpg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50" r="3751" b="11905"/>
              <a:stretch>
                <a:fillRect/>
              </a:stretch>
            </p:blipFill>
            <p:spPr bwMode="auto">
              <a:xfrm>
                <a:off x="5562600" y="3581400"/>
                <a:ext cx="914400" cy="5970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1" name="Rectangle 52"/>
              <p:cNvSpPr/>
              <p:nvPr/>
            </p:nvSpPr>
            <p:spPr>
              <a:xfrm>
                <a:off x="5562670" y="4190237"/>
                <a:ext cx="914921" cy="22955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r>
                  <a:rPr lang="de-DE" sz="800" b="1" dirty="0">
                    <a:solidFill>
                      <a:srgbClr val="1F497D"/>
                    </a:solidFill>
                  </a:rPr>
                  <a:t>Kapitan Dranitsyn</a:t>
                </a:r>
                <a:endParaRPr lang="en-US" sz="800" b="1" dirty="0">
                  <a:solidFill>
                    <a:srgbClr val="1F497D"/>
                  </a:solidFill>
                </a:endParaRPr>
              </a:p>
            </p:txBody>
          </p:sp>
          <p:pic>
            <p:nvPicPr>
              <p:cNvPr id="50205" name="Picture 32" descr="http://upload.wikimedia.org/wikipedia/en/thumb/f/f3/Flag_of_Russia.svg/53px-Flag_of_Russia.svg.png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2600" y="3581400"/>
                <a:ext cx="230776" cy="15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0192" name="Group 66"/>
            <p:cNvGrpSpPr>
              <a:grpSpLocks/>
            </p:cNvGrpSpPr>
            <p:nvPr/>
          </p:nvGrpSpPr>
          <p:grpSpPr bwMode="auto">
            <a:xfrm>
              <a:off x="5334000" y="1066800"/>
              <a:ext cx="921724" cy="762000"/>
              <a:chOff x="5562600" y="1828800"/>
              <a:chExt cx="921724" cy="762000"/>
            </a:xfrm>
          </p:grpSpPr>
          <p:pic>
            <p:nvPicPr>
              <p:cNvPr id="50200" name="Picture 52" descr="The Araon icebreaker conducts research on the thawing of ice and marine life in the Arctic Sea (photo: Korea Polar Research Institute).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56" t="15451" r="3429" b="25751"/>
              <a:stretch>
                <a:fillRect/>
              </a:stretch>
            </p:blipFill>
            <p:spPr bwMode="auto">
              <a:xfrm>
                <a:off x="5562600" y="1828800"/>
                <a:ext cx="921724" cy="549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5" name="Rectangle 57"/>
              <p:cNvSpPr/>
              <p:nvPr/>
            </p:nvSpPr>
            <p:spPr>
              <a:xfrm>
                <a:off x="5562002" y="2361560"/>
                <a:ext cx="915327" cy="229264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r>
                  <a:rPr lang="de-DE" sz="1000" b="1" dirty="0">
                    <a:solidFill>
                      <a:srgbClr val="1F497D"/>
                    </a:solidFill>
                  </a:rPr>
                  <a:t>Araon</a:t>
                </a:r>
                <a:endParaRPr lang="en-US" sz="1000" b="1" dirty="0">
                  <a:solidFill>
                    <a:srgbClr val="1F497D"/>
                  </a:solidFill>
                </a:endParaRPr>
              </a:p>
            </p:txBody>
          </p:sp>
          <p:pic>
            <p:nvPicPr>
              <p:cNvPr id="50202" name="Picture 56" descr="https://encrypted-tbn1.gstatic.com/images?q=tbn:ANd9GcSWbaGHH7Bpkk1--QsfuA5OHj4OWQKvLCanaRwchTj6uLMlk8I6zQ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2601" y="1828800"/>
                <a:ext cx="229486" cy="15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0193" name="Group 64"/>
            <p:cNvGrpSpPr>
              <a:grpSpLocks/>
            </p:cNvGrpSpPr>
            <p:nvPr/>
          </p:nvGrpSpPr>
          <p:grpSpPr bwMode="auto">
            <a:xfrm>
              <a:off x="1447800" y="3581400"/>
              <a:ext cx="1219200" cy="838200"/>
              <a:chOff x="1447800" y="3581400"/>
              <a:chExt cx="1219200" cy="838200"/>
            </a:xfrm>
          </p:grpSpPr>
          <p:pic>
            <p:nvPicPr>
              <p:cNvPr id="50197" name="Picture 58" descr="File:USCGC Healy (WAGB-20) north of Alaska.jpg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7800" y="3581400"/>
                <a:ext cx="1219200" cy="643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9" name="Rectangle 61"/>
              <p:cNvSpPr/>
              <p:nvPr/>
            </p:nvSpPr>
            <p:spPr>
              <a:xfrm>
                <a:off x="1448109" y="4190251"/>
                <a:ext cx="1218675" cy="22926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r>
                  <a:rPr lang="de-DE" sz="1000" b="1" dirty="0">
                    <a:solidFill>
                      <a:srgbClr val="1F497D"/>
                    </a:solidFill>
                  </a:rPr>
                  <a:t>USCGC Healy</a:t>
                </a:r>
                <a:endParaRPr lang="en-US" sz="1000" b="1" dirty="0">
                  <a:solidFill>
                    <a:srgbClr val="1F497D"/>
                  </a:solidFill>
                </a:endParaRPr>
              </a:p>
            </p:txBody>
          </p:sp>
          <p:pic>
            <p:nvPicPr>
              <p:cNvPr id="50199" name="Picture 60" descr="http://upload.wikimedia.org/wikipedia/en/thumb/a/a4/Flag_of_the_United_States.svg/125px-Flag_of_the_United_States.svg.png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7800" y="3581400"/>
                <a:ext cx="288636" cy="15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0194" name="Picture 2" descr="http://upload.wikimedia.org/wikipedia/commons/thumb/e/e8/Akademik_Fyodorov.png/300px-Akademik_Fyodorov.pn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599"/>
            <a:stretch>
              <a:fillRect/>
            </a:stretch>
          </p:blipFill>
          <p:spPr bwMode="auto">
            <a:xfrm>
              <a:off x="5562600" y="1933716"/>
              <a:ext cx="971703" cy="605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" name="Rectangle 56"/>
            <p:cNvSpPr/>
            <p:nvPr/>
          </p:nvSpPr>
          <p:spPr>
            <a:xfrm>
              <a:off x="5562675" y="2514856"/>
              <a:ext cx="991164" cy="22750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r>
                <a:rPr lang="de-DE" sz="750" b="1" dirty="0">
                  <a:solidFill>
                    <a:srgbClr val="1F497D"/>
                  </a:solidFill>
                </a:rPr>
                <a:t>Akademik Fyodorov</a:t>
              </a:r>
              <a:endParaRPr lang="en-US" sz="750" b="1" dirty="0">
                <a:solidFill>
                  <a:srgbClr val="1F497D"/>
                </a:solidFill>
              </a:endParaRPr>
            </a:p>
          </p:txBody>
        </p:sp>
        <p:pic>
          <p:nvPicPr>
            <p:cNvPr id="50196" name="Picture 32" descr="http://upload.wikimedia.org/wikipedia/en/thumb/f/f3/Flag_of_Russia.svg/53px-Flag_of_Russia.svg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1929384"/>
              <a:ext cx="250007" cy="167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85E69E43-0E11-4FDA-A614-983CAA1DC65E}"/>
              </a:ext>
            </a:extLst>
          </p:cNvPr>
          <p:cNvSpPr txBox="1"/>
          <p:nvPr/>
        </p:nvSpPr>
        <p:spPr>
          <a:xfrm>
            <a:off x="486278" y="270335"/>
            <a:ext cx="4775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02060"/>
                </a:solidFill>
              </a:defRPr>
            </a:lvl1pPr>
          </a:lstStyle>
          <a:p>
            <a:r>
              <a:rPr lang="en-GB" altLang="es-ES" dirty="0"/>
              <a:t>Heavy icebreakers in the Arctic</a:t>
            </a:r>
          </a:p>
        </p:txBody>
      </p:sp>
      <p:pic>
        <p:nvPicPr>
          <p:cNvPr id="1026" name="Picture 2" descr="RV Kronprins Haakon 3D rendering.jpg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" t="14070" r="20579" b="18588"/>
          <a:stretch/>
        </p:blipFill>
        <p:spPr bwMode="auto">
          <a:xfrm>
            <a:off x="5861675" y="4774387"/>
            <a:ext cx="1025537" cy="60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tangle 20"/>
          <p:cNvSpPr/>
          <p:nvPr/>
        </p:nvSpPr>
        <p:spPr bwMode="auto">
          <a:xfrm>
            <a:off x="5861674" y="5335352"/>
            <a:ext cx="1025538" cy="19293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de-DE" sz="850" b="1" dirty="0" smtClean="0">
                <a:solidFill>
                  <a:srgbClr val="1F497D"/>
                </a:solidFill>
              </a:rPr>
              <a:t>Kronprins Haakon</a:t>
            </a:r>
            <a:endParaRPr lang="en-US" sz="850" b="1" dirty="0">
              <a:solidFill>
                <a:srgbClr val="1F497D"/>
              </a:solidFill>
            </a:endParaRPr>
          </a:p>
        </p:txBody>
      </p:sp>
      <p:pic>
        <p:nvPicPr>
          <p:cNvPr id="1028" name="Picture 4" descr="Image result for norway flag"/>
          <p:cNvPicPr>
            <a:picLocks noChangeAspect="1" noChangeArrowheads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916" y="4779967"/>
            <a:ext cx="202329" cy="14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41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9">
            <a:extLst>
              <a:ext uri="{FF2B5EF4-FFF2-40B4-BE49-F238E27FC236}">
                <a16:creationId xmlns:a16="http://schemas.microsoft.com/office/drawing/2014/main" id="{85E69E43-0E11-4FDA-A614-983CAA1DC65E}"/>
              </a:ext>
            </a:extLst>
          </p:cNvPr>
          <p:cNvSpPr txBox="1"/>
          <p:nvPr/>
        </p:nvSpPr>
        <p:spPr>
          <a:xfrm>
            <a:off x="462332" y="240158"/>
            <a:ext cx="64269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 smtClean="0">
                <a:solidFill>
                  <a:srgbClr val="213278"/>
                </a:solidFill>
              </a:rPr>
              <a:t>Polar</a:t>
            </a:r>
            <a:r>
              <a:rPr lang="en-GB" sz="2600" b="1" dirty="0" smtClean="0">
                <a:solidFill>
                  <a:srgbClr val="002060"/>
                </a:solidFill>
              </a:rPr>
              <a:t> </a:t>
            </a:r>
            <a:r>
              <a:rPr lang="en-GB" sz="2600" b="1" dirty="0">
                <a:solidFill>
                  <a:srgbClr val="002060"/>
                </a:solidFill>
              </a:rPr>
              <a:t>Research </a:t>
            </a:r>
            <a:r>
              <a:rPr lang="en-GB" sz="2600" b="1" dirty="0" smtClean="0">
                <a:solidFill>
                  <a:srgbClr val="002060"/>
                </a:solidFill>
              </a:rPr>
              <a:t>Vessels - Operation</a:t>
            </a:r>
            <a:endParaRPr lang="en-GB" sz="2600" b="1" dirty="0">
              <a:solidFill>
                <a:srgbClr val="002060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3565809" y="3103196"/>
            <a:ext cx="670893" cy="62132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47177" y="1089791"/>
            <a:ext cx="3565138" cy="3531676"/>
            <a:chOff x="147177" y="1089791"/>
            <a:chExt cx="3565138" cy="3531676"/>
          </a:xfrm>
        </p:grpSpPr>
        <p:sp>
          <p:nvSpPr>
            <p:cNvPr id="3" name="TextBox 2"/>
            <p:cNvSpPr txBox="1"/>
            <p:nvPr/>
          </p:nvSpPr>
          <p:spPr>
            <a:xfrm>
              <a:off x="147177" y="1290547"/>
              <a:ext cx="35651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/>
                <a:t>Nationally owned infrastructures </a:t>
              </a:r>
              <a:endParaRPr lang="en-US" sz="24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09021" y="2769947"/>
              <a:ext cx="21941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National budget</a:t>
              </a:r>
              <a:endParaRPr lang="en-US" sz="2400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83329" y="3790470"/>
              <a:ext cx="296068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National research </a:t>
              </a:r>
              <a:r>
                <a:rPr lang="en-US" sz="2400" dirty="0" smtClean="0"/>
                <a:t>priorities</a:t>
              </a:r>
              <a:endParaRPr lang="en-US" sz="2400" dirty="0"/>
            </a:p>
          </p:txBody>
        </p:sp>
        <p:sp>
          <p:nvSpPr>
            <p:cNvPr id="17" name="Right Arrow 16"/>
            <p:cNvSpPr/>
            <p:nvPr/>
          </p:nvSpPr>
          <p:spPr>
            <a:xfrm rot="5400000">
              <a:off x="1440037" y="3199850"/>
              <a:ext cx="647272" cy="650587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" name="Right Arrow 17"/>
            <p:cNvSpPr/>
            <p:nvPr/>
          </p:nvSpPr>
          <p:spPr>
            <a:xfrm rot="5400000">
              <a:off x="1440039" y="2166352"/>
              <a:ext cx="647272" cy="650587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21318" y="1089791"/>
              <a:ext cx="3006025" cy="3450356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197940" y="1051279"/>
            <a:ext cx="3565138" cy="3513940"/>
            <a:chOff x="4150766" y="1089793"/>
            <a:chExt cx="3565138" cy="3513940"/>
          </a:xfrm>
        </p:grpSpPr>
        <p:sp>
          <p:nvSpPr>
            <p:cNvPr id="22" name="TextBox 21"/>
            <p:cNvSpPr txBox="1"/>
            <p:nvPr/>
          </p:nvSpPr>
          <p:spPr>
            <a:xfrm>
              <a:off x="4150766" y="1290547"/>
              <a:ext cx="35651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/>
                <a:t>Access through national programmes</a:t>
              </a:r>
              <a:endParaRPr lang="en-US" sz="24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961322" y="2775508"/>
              <a:ext cx="21941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National budget</a:t>
              </a:r>
              <a:endParaRPr lang="en-US" sz="24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673080" y="3772736"/>
              <a:ext cx="252050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National </a:t>
              </a:r>
              <a:r>
                <a:rPr lang="en-US" sz="2400" dirty="0" smtClean="0"/>
                <a:t>researchers</a:t>
              </a:r>
              <a:endParaRPr lang="en-US" sz="2400" dirty="0"/>
            </a:p>
          </p:txBody>
        </p:sp>
        <p:sp>
          <p:nvSpPr>
            <p:cNvPr id="25" name="Right Arrow 24"/>
            <p:cNvSpPr/>
            <p:nvPr/>
          </p:nvSpPr>
          <p:spPr>
            <a:xfrm rot="5400000">
              <a:off x="5618286" y="3220335"/>
              <a:ext cx="647272" cy="650587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6" name="Right Arrow 25"/>
            <p:cNvSpPr/>
            <p:nvPr/>
          </p:nvSpPr>
          <p:spPr>
            <a:xfrm rot="5400000">
              <a:off x="5618286" y="2104181"/>
              <a:ext cx="647272" cy="650587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4356039" y="1089793"/>
              <a:ext cx="3256914" cy="3488868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8325859" y="1243429"/>
            <a:ext cx="3565138" cy="3296718"/>
            <a:chOff x="8325859" y="1243429"/>
            <a:chExt cx="3565138" cy="3296718"/>
          </a:xfrm>
        </p:grpSpPr>
        <p:sp>
          <p:nvSpPr>
            <p:cNvPr id="27" name="TextBox 26"/>
            <p:cNvSpPr txBox="1"/>
            <p:nvPr/>
          </p:nvSpPr>
          <p:spPr>
            <a:xfrm>
              <a:off x="8325859" y="1371251"/>
              <a:ext cx="35651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/>
                <a:t>National scheduling</a:t>
              </a:r>
              <a:endParaRPr lang="en-US" sz="24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864631" y="2904443"/>
              <a:ext cx="24875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Independent from international schedules</a:t>
              </a:r>
              <a:endParaRPr lang="en-US" sz="2400" dirty="0"/>
            </a:p>
          </p:txBody>
        </p:sp>
        <p:sp>
          <p:nvSpPr>
            <p:cNvPr id="31" name="Right Arrow 30"/>
            <p:cNvSpPr/>
            <p:nvPr/>
          </p:nvSpPr>
          <p:spPr>
            <a:xfrm rot="5400000">
              <a:off x="9784792" y="2068714"/>
              <a:ext cx="647272" cy="650587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8506572" y="1243429"/>
              <a:ext cx="3054470" cy="3296718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ight Arrow 33"/>
          <p:cNvSpPr/>
          <p:nvPr/>
        </p:nvSpPr>
        <p:spPr>
          <a:xfrm>
            <a:off x="7724316" y="3117913"/>
            <a:ext cx="670893" cy="62132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4811937" y="4626493"/>
            <a:ext cx="2587244" cy="1519470"/>
            <a:chOff x="4764763" y="5411545"/>
            <a:chExt cx="2587244" cy="1519470"/>
          </a:xfrm>
        </p:grpSpPr>
        <p:sp>
          <p:nvSpPr>
            <p:cNvPr id="35" name="Right Arrow 34"/>
            <p:cNvSpPr/>
            <p:nvPr/>
          </p:nvSpPr>
          <p:spPr>
            <a:xfrm rot="5400000">
              <a:off x="5609697" y="5409887"/>
              <a:ext cx="647272" cy="650587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64763" y="6100018"/>
              <a:ext cx="25872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schemeClr val="accent2"/>
                  </a:solidFill>
                </a:rPr>
                <a:t>Limited access to international fleet</a:t>
              </a:r>
              <a:endParaRPr lang="en-US" sz="24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8736230" y="4615679"/>
            <a:ext cx="2824812" cy="1119401"/>
            <a:chOff x="8736230" y="4615679"/>
            <a:chExt cx="2824812" cy="1119401"/>
          </a:xfrm>
        </p:grpSpPr>
        <p:sp>
          <p:nvSpPr>
            <p:cNvPr id="36" name="Right Arrow 35"/>
            <p:cNvSpPr/>
            <p:nvPr/>
          </p:nvSpPr>
          <p:spPr>
            <a:xfrm rot="5400000">
              <a:off x="9784792" y="4614021"/>
              <a:ext cx="647272" cy="650587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736230" y="5273415"/>
              <a:ext cx="28248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>
                  <a:solidFill>
                    <a:schemeClr val="accent2"/>
                  </a:solidFill>
                </a:rPr>
                <a:t>Duplication of efforts</a:t>
              </a:r>
              <a:endParaRPr lang="en-US" sz="24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03982" y="4614066"/>
            <a:ext cx="3240695" cy="1478269"/>
            <a:chOff x="238887" y="5188234"/>
            <a:chExt cx="3240695" cy="1478269"/>
          </a:xfrm>
        </p:grpSpPr>
        <p:sp>
          <p:nvSpPr>
            <p:cNvPr id="38" name="Right Arrow 37"/>
            <p:cNvSpPr/>
            <p:nvPr/>
          </p:nvSpPr>
          <p:spPr>
            <a:xfrm rot="5400000">
              <a:off x="1440037" y="5186576"/>
              <a:ext cx="647272" cy="650587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38887" y="5835506"/>
              <a:ext cx="324069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>
                  <a:solidFill>
                    <a:schemeClr val="accent2"/>
                  </a:solidFill>
                </a:rPr>
                <a:t>Geographic and budget  </a:t>
              </a:r>
            </a:p>
            <a:p>
              <a:r>
                <a:rPr lang="en-GB" sz="2400" dirty="0" smtClean="0">
                  <a:solidFill>
                    <a:schemeClr val="accent2"/>
                  </a:solidFill>
                </a:rPr>
                <a:t>limitation</a:t>
              </a:r>
              <a:endParaRPr lang="en-US" sz="24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929746" y="5706934"/>
            <a:ext cx="4930837" cy="1126137"/>
            <a:chOff x="1929746" y="5706934"/>
            <a:chExt cx="4930837" cy="1126137"/>
          </a:xfrm>
        </p:grpSpPr>
        <p:sp>
          <p:nvSpPr>
            <p:cNvPr id="45" name="TextBox 44"/>
            <p:cNvSpPr txBox="1"/>
            <p:nvPr/>
          </p:nvSpPr>
          <p:spPr>
            <a:xfrm>
              <a:off x="1929746" y="6371406"/>
              <a:ext cx="49308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>
                  <a:solidFill>
                    <a:schemeClr val="accent2"/>
                  </a:solidFill>
                </a:rPr>
                <a:t>Little room for international initiatives</a:t>
              </a:r>
              <a:endParaRPr lang="en-US" sz="2400" dirty="0">
                <a:solidFill>
                  <a:schemeClr val="accent2"/>
                </a:solidFill>
              </a:endParaRPr>
            </a:p>
          </p:txBody>
        </p:sp>
        <p:sp>
          <p:nvSpPr>
            <p:cNvPr id="46" name="Right Arrow 45"/>
            <p:cNvSpPr/>
            <p:nvPr/>
          </p:nvSpPr>
          <p:spPr>
            <a:xfrm rot="2876712">
              <a:off x="2301207" y="5836035"/>
              <a:ext cx="647272" cy="455301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7" name="Right Arrow 46"/>
            <p:cNvSpPr/>
            <p:nvPr/>
          </p:nvSpPr>
          <p:spPr>
            <a:xfrm rot="7973604">
              <a:off x="4071528" y="5802919"/>
              <a:ext cx="647272" cy="455301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391836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9">
            <a:extLst>
              <a:ext uri="{FF2B5EF4-FFF2-40B4-BE49-F238E27FC236}">
                <a16:creationId xmlns:a16="http://schemas.microsoft.com/office/drawing/2014/main" id="{85E69E43-0E11-4FDA-A614-983CAA1DC65E}"/>
              </a:ext>
            </a:extLst>
          </p:cNvPr>
          <p:cNvSpPr txBox="1"/>
          <p:nvPr/>
        </p:nvSpPr>
        <p:spPr>
          <a:xfrm>
            <a:off x="448888" y="227629"/>
            <a:ext cx="62024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 smtClean="0">
                <a:solidFill>
                  <a:srgbClr val="213278"/>
                </a:solidFill>
              </a:rPr>
              <a:t>Polar</a:t>
            </a:r>
            <a:r>
              <a:rPr lang="en-GB" sz="2600" b="1" dirty="0" smtClean="0">
                <a:solidFill>
                  <a:srgbClr val="002060"/>
                </a:solidFill>
              </a:rPr>
              <a:t> </a:t>
            </a:r>
            <a:r>
              <a:rPr lang="en-GB" sz="2600" b="1" dirty="0">
                <a:solidFill>
                  <a:srgbClr val="002060"/>
                </a:solidFill>
              </a:rPr>
              <a:t>Research </a:t>
            </a:r>
            <a:r>
              <a:rPr lang="en-GB" sz="2600" b="1" dirty="0" smtClean="0">
                <a:solidFill>
                  <a:srgbClr val="002060"/>
                </a:solidFill>
              </a:rPr>
              <a:t>Vessels - Operation</a:t>
            </a:r>
            <a:endParaRPr lang="en-GB" sz="2600" b="1" dirty="0">
              <a:solidFill>
                <a:srgbClr val="002060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3573771" y="2438733"/>
            <a:ext cx="670893" cy="62132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4356038" y="1327787"/>
            <a:ext cx="3639865" cy="2649444"/>
            <a:chOff x="4356038" y="1089793"/>
            <a:chExt cx="3639865" cy="2649444"/>
          </a:xfrm>
        </p:grpSpPr>
        <p:sp>
          <p:nvSpPr>
            <p:cNvPr id="22" name="TextBox 21"/>
            <p:cNvSpPr txBox="1"/>
            <p:nvPr/>
          </p:nvSpPr>
          <p:spPr>
            <a:xfrm>
              <a:off x="4655377" y="1130495"/>
              <a:ext cx="334052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H</a:t>
              </a:r>
              <a:r>
                <a:rPr lang="en-US" sz="2400" dirty="0" smtClean="0"/>
                <a:t>ighly </a:t>
              </a:r>
              <a:r>
                <a:rPr lang="en-US" sz="2400" dirty="0"/>
                <a:t>capable icebreakers </a:t>
              </a:r>
              <a:r>
                <a:rPr lang="en-US" sz="2400" dirty="0" smtClean="0"/>
                <a:t>used </a:t>
              </a:r>
              <a:r>
                <a:rPr lang="en-US" sz="2400" dirty="0"/>
                <a:t>in geographic areas were less ice-capable vessels would be operating at their optimal conditions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4356038" y="1089793"/>
              <a:ext cx="3639865" cy="2649444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957721" y="1327785"/>
            <a:ext cx="3054470" cy="1110948"/>
            <a:chOff x="8957721" y="1327785"/>
            <a:chExt cx="3054470" cy="1110948"/>
          </a:xfrm>
        </p:grpSpPr>
        <p:sp>
          <p:nvSpPr>
            <p:cNvPr id="27" name="TextBox 26"/>
            <p:cNvSpPr txBox="1"/>
            <p:nvPr/>
          </p:nvSpPr>
          <p:spPr>
            <a:xfrm>
              <a:off x="9060905" y="1467760"/>
              <a:ext cx="28481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/>
                <a:t>Vessels operating in the same areas</a:t>
              </a:r>
              <a:endParaRPr lang="en-US" sz="2400" dirty="0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8957721" y="1327785"/>
              <a:ext cx="3054470" cy="1110948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ight Arrow 33"/>
          <p:cNvSpPr/>
          <p:nvPr/>
        </p:nvSpPr>
        <p:spPr>
          <a:xfrm>
            <a:off x="8106115" y="2329593"/>
            <a:ext cx="670893" cy="62132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347193" y="1390370"/>
            <a:ext cx="2881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Polar programmes with bipolar </a:t>
            </a:r>
            <a:r>
              <a:rPr lang="en-GB" sz="2400" dirty="0" smtClean="0"/>
              <a:t>perspective</a:t>
            </a:r>
          </a:p>
          <a:p>
            <a:pPr algn="ctr"/>
            <a:r>
              <a:rPr lang="en-GB" sz="2400" dirty="0" smtClean="0"/>
              <a:t> </a:t>
            </a:r>
            <a:endParaRPr lang="en-US" sz="2400" dirty="0"/>
          </a:p>
        </p:txBody>
      </p:sp>
      <p:sp>
        <p:nvSpPr>
          <p:cNvPr id="47" name="TextBox 46"/>
          <p:cNvSpPr txBox="1"/>
          <p:nvPr/>
        </p:nvSpPr>
        <p:spPr>
          <a:xfrm>
            <a:off x="924212" y="3120351"/>
            <a:ext cx="1718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/>
              <a:t>long </a:t>
            </a:r>
            <a:r>
              <a:rPr lang="en-GB" sz="2400" dirty="0"/>
              <a:t>transits</a:t>
            </a:r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214992" y="4270446"/>
            <a:ext cx="3137306" cy="1607999"/>
            <a:chOff x="214992" y="4270446"/>
            <a:chExt cx="3137306" cy="1607999"/>
          </a:xfrm>
        </p:grpSpPr>
        <p:grpSp>
          <p:nvGrpSpPr>
            <p:cNvPr id="42" name="Group 41"/>
            <p:cNvGrpSpPr/>
            <p:nvPr/>
          </p:nvGrpSpPr>
          <p:grpSpPr>
            <a:xfrm>
              <a:off x="214992" y="4270446"/>
              <a:ext cx="3137306" cy="1108937"/>
              <a:chOff x="238887" y="5188234"/>
              <a:chExt cx="3137306" cy="1108937"/>
            </a:xfrm>
          </p:grpSpPr>
          <p:sp>
            <p:nvSpPr>
              <p:cNvPr id="38" name="Right Arrow 37"/>
              <p:cNvSpPr/>
              <p:nvPr/>
            </p:nvSpPr>
            <p:spPr>
              <a:xfrm rot="5400000">
                <a:off x="1440037" y="5186576"/>
                <a:ext cx="647272" cy="650587"/>
              </a:xfrm>
              <a:prstGeom prst="rightArrow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38887" y="5835506"/>
                <a:ext cx="313730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400" dirty="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48" name="Rectangle 47"/>
            <p:cNvSpPr/>
            <p:nvPr/>
          </p:nvSpPr>
          <p:spPr>
            <a:xfrm>
              <a:off x="391611" y="5047448"/>
              <a:ext cx="296068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chemeClr val="accent2"/>
                  </a:solidFill>
                </a:rPr>
                <a:t>Reduced ship time in </a:t>
              </a:r>
              <a:r>
                <a:rPr lang="en-GB" sz="2400" dirty="0" smtClean="0">
                  <a:solidFill>
                    <a:schemeClr val="accent2"/>
                  </a:solidFill>
                </a:rPr>
                <a:t>the Arctic </a:t>
              </a:r>
              <a:r>
                <a:rPr lang="en-GB" sz="2400" dirty="0">
                  <a:solidFill>
                    <a:schemeClr val="accent2"/>
                  </a:solidFill>
                </a:rPr>
                <a:t>Ocean</a:t>
              </a:r>
              <a:endParaRPr lang="en-US" sz="24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50" name="Right Arrow 49"/>
          <p:cNvSpPr/>
          <p:nvPr/>
        </p:nvSpPr>
        <p:spPr>
          <a:xfrm rot="5400000">
            <a:off x="1460009" y="2601075"/>
            <a:ext cx="647272" cy="65058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1" name="Rounded Rectangle 50"/>
          <p:cNvSpPr/>
          <p:nvPr/>
        </p:nvSpPr>
        <p:spPr>
          <a:xfrm>
            <a:off x="321318" y="1327785"/>
            <a:ext cx="3006025" cy="264944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546306" y="4177985"/>
            <a:ext cx="5938650" cy="2495607"/>
            <a:chOff x="4546306" y="4177985"/>
            <a:chExt cx="5938650" cy="2495607"/>
          </a:xfrm>
        </p:grpSpPr>
        <p:grpSp>
          <p:nvGrpSpPr>
            <p:cNvPr id="43" name="Group 42"/>
            <p:cNvGrpSpPr/>
            <p:nvPr/>
          </p:nvGrpSpPr>
          <p:grpSpPr>
            <a:xfrm>
              <a:off x="4546306" y="4177985"/>
              <a:ext cx="3256914" cy="1519470"/>
              <a:chOff x="4390603" y="5411545"/>
              <a:chExt cx="3256914" cy="1519470"/>
            </a:xfrm>
          </p:grpSpPr>
          <p:sp>
            <p:nvSpPr>
              <p:cNvPr id="35" name="Right Arrow 34"/>
              <p:cNvSpPr/>
              <p:nvPr/>
            </p:nvSpPr>
            <p:spPr>
              <a:xfrm rot="5400000">
                <a:off x="5609697" y="5409887"/>
                <a:ext cx="647272" cy="650587"/>
              </a:xfrm>
              <a:prstGeom prst="rightArrow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390603" y="6100018"/>
                <a:ext cx="325691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 smtClean="0">
                    <a:solidFill>
                      <a:schemeClr val="accent2"/>
                    </a:solidFill>
                  </a:rPr>
                  <a:t>Reduced ship time in the ice-covered Arctic Ocean</a:t>
                </a:r>
                <a:endParaRPr lang="en-US" sz="2400" dirty="0">
                  <a:solidFill>
                    <a:schemeClr val="accent2"/>
                  </a:solidFill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6828617" y="5690949"/>
              <a:ext cx="3656339" cy="982643"/>
              <a:chOff x="6673082" y="5363838"/>
              <a:chExt cx="3656339" cy="982643"/>
            </a:xfrm>
          </p:grpSpPr>
          <p:sp>
            <p:nvSpPr>
              <p:cNvPr id="53" name="Right Arrow 52"/>
              <p:cNvSpPr/>
              <p:nvPr/>
            </p:nvSpPr>
            <p:spPr>
              <a:xfrm rot="2422969">
                <a:off x="6673082" y="5363838"/>
                <a:ext cx="647272" cy="527484"/>
              </a:xfrm>
              <a:prstGeom prst="rightArrow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7072507" y="5884816"/>
                <a:ext cx="32569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 smtClean="0">
                    <a:solidFill>
                      <a:schemeClr val="accent2"/>
                    </a:solidFill>
                  </a:rPr>
                  <a:t>Costly operations</a:t>
                </a:r>
                <a:endParaRPr lang="en-US" sz="2400" dirty="0">
                  <a:solidFill>
                    <a:schemeClr val="accent2"/>
                  </a:solidFill>
                </a:endParaRP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9029828" y="2586068"/>
            <a:ext cx="2982363" cy="3750771"/>
            <a:chOff x="9029828" y="2586068"/>
            <a:chExt cx="2982363" cy="3750771"/>
          </a:xfrm>
        </p:grpSpPr>
        <p:sp>
          <p:nvSpPr>
            <p:cNvPr id="28" name="TextBox 27"/>
            <p:cNvSpPr txBox="1"/>
            <p:nvPr/>
          </p:nvSpPr>
          <p:spPr>
            <a:xfrm>
              <a:off x="9274814" y="3238987"/>
              <a:ext cx="24875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accent2"/>
                  </a:solidFill>
                </a:rPr>
                <a:t>Not optimizing vessel capacities</a:t>
              </a:r>
              <a:endParaRPr lang="en-US" sz="2400" dirty="0">
                <a:solidFill>
                  <a:schemeClr val="accent2"/>
                </a:solidFill>
              </a:endParaRPr>
            </a:p>
          </p:txBody>
        </p:sp>
        <p:sp>
          <p:nvSpPr>
            <p:cNvPr id="31" name="Right Arrow 30"/>
            <p:cNvSpPr/>
            <p:nvPr/>
          </p:nvSpPr>
          <p:spPr>
            <a:xfrm rot="5400000">
              <a:off x="10194975" y="2584410"/>
              <a:ext cx="647272" cy="650587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9187379" y="4153773"/>
              <a:ext cx="2824812" cy="1119401"/>
              <a:chOff x="8736230" y="4615679"/>
              <a:chExt cx="2824812" cy="1119401"/>
            </a:xfrm>
          </p:grpSpPr>
          <p:sp>
            <p:nvSpPr>
              <p:cNvPr id="36" name="Right Arrow 35"/>
              <p:cNvSpPr/>
              <p:nvPr/>
            </p:nvSpPr>
            <p:spPr>
              <a:xfrm rot="5400000">
                <a:off x="9784792" y="4614021"/>
                <a:ext cx="647272" cy="650587"/>
              </a:xfrm>
              <a:prstGeom prst="rightArrow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8736230" y="5273415"/>
                <a:ext cx="28248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 smtClean="0">
                    <a:solidFill>
                      <a:schemeClr val="accent2"/>
                    </a:solidFill>
                  </a:rPr>
                  <a:t>Duplication of efforts</a:t>
                </a:r>
                <a:endParaRPr lang="en-US" sz="2400" dirty="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56" name="Right Arrow 55"/>
            <p:cNvSpPr/>
            <p:nvPr/>
          </p:nvSpPr>
          <p:spPr>
            <a:xfrm rot="7968219">
              <a:off x="8881880" y="5630950"/>
              <a:ext cx="853837" cy="557941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60214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435" y="1158727"/>
            <a:ext cx="9637027" cy="53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36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80" y="1504000"/>
            <a:ext cx="8983996" cy="491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6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443039" y="4552385"/>
            <a:ext cx="8615361" cy="19055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E69E43-0E11-4FDA-A614-983CAA1DC65E}"/>
              </a:ext>
            </a:extLst>
          </p:cNvPr>
          <p:cNvSpPr txBox="1"/>
          <p:nvPr/>
        </p:nvSpPr>
        <p:spPr>
          <a:xfrm>
            <a:off x="220513" y="212489"/>
            <a:ext cx="94184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213278"/>
                </a:solidFill>
              </a:rPr>
              <a:t>Arctic Research </a:t>
            </a:r>
            <a:r>
              <a:rPr lang="en-US" sz="2600" b="1" smtClean="0">
                <a:solidFill>
                  <a:srgbClr val="213278"/>
                </a:solidFill>
              </a:rPr>
              <a:t>Icebreaker Consortium</a:t>
            </a:r>
            <a:endParaRPr lang="en-US" sz="2600" b="1" dirty="0">
              <a:solidFill>
                <a:srgbClr val="213278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093825236"/>
              </p:ext>
            </p:extLst>
          </p:nvPr>
        </p:nvGraphicFramePr>
        <p:xfrm>
          <a:off x="0" y="1052834"/>
          <a:ext cx="12192000" cy="4219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43039" y="4757738"/>
            <a:ext cx="90439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Facilitating </a:t>
            </a:r>
            <a:r>
              <a:rPr lang="en-US" sz="2400" dirty="0"/>
              <a:t>the </a:t>
            </a:r>
            <a:r>
              <a:rPr lang="en-US" sz="2400" dirty="0" smtClean="0"/>
              <a:t>contribution/participation of </a:t>
            </a:r>
            <a:r>
              <a:rPr lang="en-US" sz="2400" dirty="0"/>
              <a:t>scientists from nations which:</a:t>
            </a:r>
          </a:p>
          <a:p>
            <a:r>
              <a:rPr lang="en-US" sz="2400" dirty="0"/>
              <a:t>	- do not operate these </a:t>
            </a:r>
            <a:r>
              <a:rPr lang="en-US" sz="2400" dirty="0" smtClean="0"/>
              <a:t>infrastructures</a:t>
            </a:r>
            <a:endParaRPr lang="en-US" sz="2400" dirty="0"/>
          </a:p>
          <a:p>
            <a:r>
              <a:rPr lang="en-US" sz="2400" dirty="0"/>
              <a:t>	- whose infrastructures operate in </a:t>
            </a:r>
            <a:r>
              <a:rPr lang="en-US" sz="2400" dirty="0" smtClean="0"/>
              <a:t>different locations</a:t>
            </a:r>
            <a:r>
              <a:rPr lang="en-US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691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5E69E43-0E11-4FDA-A614-983CAA1DC65E}"/>
              </a:ext>
            </a:extLst>
          </p:cNvPr>
          <p:cNvSpPr txBox="1"/>
          <p:nvPr/>
        </p:nvSpPr>
        <p:spPr>
          <a:xfrm>
            <a:off x="220513" y="212489"/>
            <a:ext cx="94184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213278"/>
                </a:solidFill>
              </a:rPr>
              <a:t>Demand</a:t>
            </a:r>
            <a:endParaRPr lang="en-US" sz="2600" b="1" dirty="0">
              <a:solidFill>
                <a:srgbClr val="213278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691" y="1206057"/>
            <a:ext cx="6519944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6" y="4398655"/>
            <a:ext cx="2329780" cy="86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36" y="1024029"/>
            <a:ext cx="2095500" cy="164782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82" y="2732073"/>
            <a:ext cx="2273206" cy="1606363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269" y="6062226"/>
            <a:ext cx="1159394" cy="654017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26" y="6243686"/>
            <a:ext cx="1946708" cy="472556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0" y="6281699"/>
            <a:ext cx="1958963" cy="423029"/>
          </a:xfrm>
          <a:prstGeom prst="rect">
            <a:avLst/>
          </a:prstGeom>
        </p:spPr>
      </p:pic>
      <p:pic>
        <p:nvPicPr>
          <p:cNvPr id="1026" name="Picture 2" descr="Image result for arctic synoptic surve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06" y="5067640"/>
            <a:ext cx="3175324" cy="117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87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E69E43-0E11-4FDA-A614-983CAA1DC65E}"/>
              </a:ext>
            </a:extLst>
          </p:cNvPr>
          <p:cNvSpPr txBox="1"/>
          <p:nvPr/>
        </p:nvSpPr>
        <p:spPr>
          <a:xfrm>
            <a:off x="220513" y="212489"/>
            <a:ext cx="94184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213278"/>
                </a:solidFill>
              </a:rPr>
              <a:t>Towards a better coordination of the Arctic Research fleet</a:t>
            </a:r>
            <a:endParaRPr lang="en-US" sz="2600" b="1" dirty="0">
              <a:solidFill>
                <a:srgbClr val="213278"/>
              </a:solidFill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823426737"/>
              </p:ext>
            </p:extLst>
          </p:nvPr>
        </p:nvGraphicFramePr>
        <p:xfrm>
          <a:off x="0" y="1228725"/>
          <a:ext cx="6021728" cy="4814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728" y="1511559"/>
            <a:ext cx="6170272" cy="429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669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098" y="1250438"/>
            <a:ext cx="10364439" cy="42154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045" y="5141351"/>
            <a:ext cx="3122357" cy="827934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-100013" y="3486151"/>
            <a:ext cx="828675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8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E69E43-0E11-4FDA-A614-983CAA1DC65E}"/>
              </a:ext>
            </a:extLst>
          </p:cNvPr>
          <p:cNvSpPr txBox="1"/>
          <p:nvPr/>
        </p:nvSpPr>
        <p:spPr>
          <a:xfrm>
            <a:off x="162396" y="169803"/>
            <a:ext cx="4887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2060"/>
                </a:solidFill>
              </a:rPr>
              <a:t>EC - Success history</a:t>
            </a:r>
            <a:endParaRPr lang="en-GB" sz="28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5548" r="1383" b="5252"/>
          <a:stretch/>
        </p:blipFill>
        <p:spPr>
          <a:xfrm>
            <a:off x="162396" y="898358"/>
            <a:ext cx="1138226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9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3414B8-30DF-495E-B4DC-52F737D58265}"/>
              </a:ext>
            </a:extLst>
          </p:cNvPr>
          <p:cNvSpPr txBox="1"/>
          <p:nvPr/>
        </p:nvSpPr>
        <p:spPr>
          <a:xfrm>
            <a:off x="0" y="1141287"/>
            <a:ext cx="1219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chemeClr val="bg1"/>
                </a:solidFill>
              </a:rPr>
              <a:t>Thank you!</a:t>
            </a:r>
            <a:endParaRPr lang="en-US" sz="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91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5E69E43-0E11-4FDA-A614-983CAA1DC65E}"/>
              </a:ext>
            </a:extLst>
          </p:cNvPr>
          <p:cNvSpPr txBox="1"/>
          <p:nvPr/>
        </p:nvSpPr>
        <p:spPr>
          <a:xfrm>
            <a:off x="220513" y="212489"/>
            <a:ext cx="94184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213278"/>
                </a:solidFill>
              </a:rPr>
              <a:t>Demand</a:t>
            </a:r>
            <a:endParaRPr lang="en-US" sz="2600" b="1" dirty="0">
              <a:solidFill>
                <a:srgbClr val="213278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691" y="1206057"/>
            <a:ext cx="6519944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SAON -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3" y="1206057"/>
            <a:ext cx="27336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AS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799" y="2783746"/>
            <a:ext cx="962025" cy="138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Image result for arctic science ministerial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05" y="4197278"/>
            <a:ext cx="27432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50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" t="4614" r="33698" b="40463"/>
          <a:stretch/>
        </p:blipFill>
        <p:spPr>
          <a:xfrm>
            <a:off x="775697" y="1509016"/>
            <a:ext cx="10124183" cy="4792257"/>
          </a:xfrm>
          <a:prstGeom prst="rect">
            <a:avLst/>
          </a:prstGeom>
        </p:spPr>
      </p:pic>
      <p:pic>
        <p:nvPicPr>
          <p:cNvPr id="5" name="Picture 20" descr="http://chemsea.eu/admin/images/team/1331893915.jpg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315" r="16341" b="-1"/>
          <a:stretch/>
        </p:blipFill>
        <p:spPr bwMode="auto">
          <a:xfrm>
            <a:off x="10204470" y="4116879"/>
            <a:ext cx="375995" cy="5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1" r="12462"/>
          <a:stretch/>
        </p:blipFill>
        <p:spPr bwMode="auto">
          <a:xfrm>
            <a:off x="9268043" y="3855578"/>
            <a:ext cx="399084" cy="39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social.helmholtz.de/assets/Uploads/AWI-Logo-ohne-neu-gross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9" b="19978"/>
          <a:stretch/>
        </p:blipFill>
        <p:spPr bwMode="auto">
          <a:xfrm>
            <a:off x="9234833" y="4291256"/>
            <a:ext cx="611482" cy="24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www.npolar.no/npcms/export/sites/np/images/portal-pages/2013/logo.jpg_140988395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0" t="8988" r="25113" b="11360"/>
          <a:stretch/>
        </p:blipFill>
        <p:spPr bwMode="auto">
          <a:xfrm>
            <a:off x="8982776" y="2814163"/>
            <a:ext cx="731371" cy="68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arcticportal.org/images/Logos/Arctic%20Portal/AP_w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9" b="17177"/>
          <a:stretch/>
        </p:blipFill>
        <p:spPr bwMode="auto">
          <a:xfrm>
            <a:off x="8182521" y="2711977"/>
            <a:ext cx="752929" cy="55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ttp://ewe30.ecopathinternational.org/wp-content/uploads/2014/03/csic-icm1-300x3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53" y="4929566"/>
            <a:ext cx="525528" cy="52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http://www.ibf.cnr.it/sites/default/files/multimedia/traparent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009" y="5011380"/>
            <a:ext cx="770492" cy="285367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4" name="Picture 18" descr="https://developer.inmarsat.com/sites/default/files/developerStory_worldOceanCouncil_logo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784" y="3687514"/>
            <a:ext cx="787519" cy="52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2" descr="http://spaceweatherchain2016.aalto.fi/images/photo-4.gif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7097" y="2409414"/>
            <a:ext cx="885566" cy="52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4" descr="https://upload.wikimedia.org/wikipedia/en/4/4c/British_Antarctic_Survey_Logo.gif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177" y="4145701"/>
            <a:ext cx="1304150" cy="30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004" y="4520257"/>
            <a:ext cx="409309" cy="409309"/>
          </a:xfrm>
          <a:prstGeom prst="rect">
            <a:avLst/>
          </a:prstGeom>
        </p:spPr>
      </p:pic>
      <p:pic>
        <p:nvPicPr>
          <p:cNvPr id="18" name="Picture 4" descr="http://polar.se/wp-content/themes/polar/img/mobile-highres-logo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663" y="3648843"/>
            <a:ext cx="1414217" cy="301177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9" name="Picture 12" descr="http://www.polareducator.org/images/logos/apecs_highres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302" y="4549605"/>
            <a:ext cx="549750" cy="18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571" y="3119446"/>
            <a:ext cx="878685" cy="5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C:\Users\willmott\Downloads\UL_Pmac (1).TIF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021" y="4173541"/>
            <a:ext cx="956796" cy="39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5E69E43-0E11-4FDA-A614-983CAA1DC65E}"/>
              </a:ext>
            </a:extLst>
          </p:cNvPr>
          <p:cNvSpPr txBox="1"/>
          <p:nvPr/>
        </p:nvSpPr>
        <p:spPr>
          <a:xfrm>
            <a:off x="174437" y="194082"/>
            <a:ext cx="2552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The ARICE team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529524" y="855228"/>
            <a:ext cx="710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213278"/>
                </a:solidFill>
              </a:rPr>
              <a:t>	</a:t>
            </a:r>
            <a:r>
              <a:rPr lang="de-DE" sz="2400" b="1" dirty="0" smtClean="0">
                <a:solidFill>
                  <a:srgbClr val="213278"/>
                </a:solidFill>
              </a:rPr>
              <a:t>16 </a:t>
            </a:r>
            <a:r>
              <a:rPr lang="de-DE" sz="2400" b="1" dirty="0">
                <a:solidFill>
                  <a:srgbClr val="213278"/>
                </a:solidFill>
              </a:rPr>
              <a:t>partners from 13 different countries</a:t>
            </a:r>
          </a:p>
        </p:txBody>
      </p:sp>
      <p:pic>
        <p:nvPicPr>
          <p:cNvPr id="1026" name="Picture 2" descr="Image result for arctia"/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638" y="2515829"/>
            <a:ext cx="448129" cy="42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45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E69E43-0E11-4FDA-A614-983CAA1DC65E}"/>
              </a:ext>
            </a:extLst>
          </p:cNvPr>
          <p:cNvSpPr txBox="1"/>
          <p:nvPr/>
        </p:nvSpPr>
        <p:spPr>
          <a:xfrm>
            <a:off x="162396" y="169803"/>
            <a:ext cx="4887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ARICE </a:t>
            </a:r>
            <a:r>
              <a:rPr lang="en-GB" sz="2800" b="1" dirty="0" smtClean="0">
                <a:solidFill>
                  <a:srgbClr val="002060"/>
                </a:solidFill>
              </a:rPr>
              <a:t>project </a:t>
            </a:r>
            <a:r>
              <a:rPr lang="aa-ET" sz="2800" b="1" dirty="0" smtClean="0">
                <a:solidFill>
                  <a:srgbClr val="002060"/>
                </a:solidFill>
              </a:rPr>
              <a:t>–</a:t>
            </a:r>
            <a:r>
              <a:rPr lang="en-GB" sz="2800" b="1" dirty="0" smtClean="0">
                <a:solidFill>
                  <a:srgbClr val="002060"/>
                </a:solidFill>
              </a:rPr>
              <a:t> Main Goal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94521" y="1442544"/>
            <a:ext cx="10316818" cy="48320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002060"/>
                </a:solidFill>
              </a:rPr>
              <a:t>To </a:t>
            </a:r>
            <a:r>
              <a:rPr lang="en-GB" sz="2800" b="1" dirty="0">
                <a:solidFill>
                  <a:srgbClr val="002060"/>
                </a:solidFill>
              </a:rPr>
              <a:t>provide Europe with better capacities for marine-based research in the ice-covered Arctic </a:t>
            </a:r>
            <a:r>
              <a:rPr lang="en-GB" sz="2800" b="1" dirty="0" smtClean="0">
                <a:solidFill>
                  <a:srgbClr val="002060"/>
                </a:solidFill>
              </a:rPr>
              <a:t>Ocean by:</a:t>
            </a:r>
            <a:endParaRPr lang="en-GB" sz="2800" dirty="0">
              <a:solidFill>
                <a:srgbClr val="002060"/>
              </a:solidFill>
            </a:endParaRPr>
          </a:p>
          <a:p>
            <a:endParaRPr lang="en-GB" sz="2800" dirty="0" smtClean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 smtClean="0">
                <a:solidFill>
                  <a:srgbClr val="002060"/>
                </a:solidFill>
              </a:rPr>
              <a:t>better </a:t>
            </a:r>
            <a:r>
              <a:rPr lang="en-GB" sz="2800" b="1" dirty="0">
                <a:solidFill>
                  <a:srgbClr val="002060"/>
                </a:solidFill>
              </a:rPr>
              <a:t>coordinating the existing polar research </a:t>
            </a:r>
            <a:r>
              <a:rPr lang="en-GB" sz="2800" b="1" dirty="0" smtClean="0">
                <a:solidFill>
                  <a:srgbClr val="002060"/>
                </a:solidFill>
              </a:rPr>
              <a:t>fleet,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 smtClean="0">
                <a:solidFill>
                  <a:srgbClr val="002060"/>
                </a:solidFill>
              </a:rPr>
              <a:t>offering </a:t>
            </a:r>
            <a:r>
              <a:rPr lang="en-GB" sz="2800" b="1" dirty="0">
                <a:solidFill>
                  <a:srgbClr val="002060"/>
                </a:solidFill>
              </a:rPr>
              <a:t>transnational access </a:t>
            </a:r>
            <a:r>
              <a:rPr lang="en-GB" sz="2800" dirty="0">
                <a:solidFill>
                  <a:srgbClr val="002060"/>
                </a:solidFill>
              </a:rPr>
              <a:t>to a set of international High Arctic research </a:t>
            </a:r>
            <a:r>
              <a:rPr lang="en-GB" sz="2800" dirty="0" smtClean="0">
                <a:solidFill>
                  <a:srgbClr val="002060"/>
                </a:solidFill>
              </a:rPr>
              <a:t>icebreakers,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 smtClean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02060"/>
                </a:solidFill>
              </a:rPr>
              <a:t>collaborating </a:t>
            </a:r>
            <a:r>
              <a:rPr lang="en-GB" sz="2800" dirty="0">
                <a:solidFill>
                  <a:srgbClr val="002060"/>
                </a:solidFill>
              </a:rPr>
              <a:t>with maritime industry in a “</a:t>
            </a:r>
            <a:r>
              <a:rPr lang="en-GB" sz="2800" b="1" dirty="0">
                <a:solidFill>
                  <a:srgbClr val="002060"/>
                </a:solidFill>
              </a:rPr>
              <a:t>programme of ships and platforms of opportunity</a:t>
            </a:r>
            <a:r>
              <a:rPr lang="en-GB" sz="2800" dirty="0">
                <a:solidFill>
                  <a:srgbClr val="002060"/>
                </a:solidFill>
              </a:rPr>
              <a:t>”. 	</a:t>
            </a:r>
            <a:endParaRPr lang="en-GB" sz="2800" dirty="0" smtClean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37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5E69E43-0E11-4FDA-A614-983CAA1DC65E}"/>
              </a:ext>
            </a:extLst>
          </p:cNvPr>
          <p:cNvSpPr txBox="1"/>
          <p:nvPr/>
        </p:nvSpPr>
        <p:spPr>
          <a:xfrm>
            <a:off x="162396" y="169803"/>
            <a:ext cx="4887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ARICE </a:t>
            </a:r>
            <a:r>
              <a:rPr lang="en-GB" sz="2800" b="1" dirty="0" smtClean="0">
                <a:solidFill>
                  <a:srgbClr val="002060"/>
                </a:solidFill>
              </a:rPr>
              <a:t>project - Pillars</a:t>
            </a:r>
            <a:endParaRPr lang="en-GB" sz="28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295" y="1051560"/>
            <a:ext cx="6007608" cy="580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4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E69E43-0E11-4FDA-A614-983CAA1DC65E}"/>
              </a:ext>
            </a:extLst>
          </p:cNvPr>
          <p:cNvSpPr txBox="1"/>
          <p:nvPr/>
        </p:nvSpPr>
        <p:spPr>
          <a:xfrm>
            <a:off x="162396" y="169803"/>
            <a:ext cx="4887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2060"/>
                </a:solidFill>
              </a:rPr>
              <a:t>ARICE WPs</a:t>
            </a:r>
            <a:endParaRPr lang="en-GB" sz="2800" b="1" dirty="0">
              <a:solidFill>
                <a:srgbClr val="002060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740" y="922440"/>
            <a:ext cx="9999407" cy="585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52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E69E43-0E11-4FDA-A614-983CAA1DC65E}"/>
              </a:ext>
            </a:extLst>
          </p:cNvPr>
          <p:cNvSpPr txBox="1"/>
          <p:nvPr/>
        </p:nvSpPr>
        <p:spPr>
          <a:xfrm>
            <a:off x="175008" y="207640"/>
            <a:ext cx="699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Networking </a:t>
            </a:r>
            <a:r>
              <a:rPr lang="en-GB" sz="2800" b="1" dirty="0" smtClean="0">
                <a:solidFill>
                  <a:srgbClr val="002060"/>
                </a:solidFill>
              </a:rPr>
              <a:t>activities: </a:t>
            </a:r>
            <a:r>
              <a:rPr lang="en-GB" sz="2800" dirty="0" smtClean="0">
                <a:solidFill>
                  <a:srgbClr val="002060"/>
                </a:solidFill>
              </a:rPr>
              <a:t>Achievements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1738" y="1020729"/>
            <a:ext cx="11790505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00B0F0"/>
                </a:solidFill>
              </a:rPr>
              <a:t>Objective 1: </a:t>
            </a:r>
            <a:r>
              <a:rPr lang="en-GB" sz="2000" dirty="0">
                <a:solidFill>
                  <a:srgbClr val="00B0F0"/>
                </a:solidFill>
              </a:rPr>
              <a:t>The harmonisation of the European Arctic Research fleet and the development of an International Research Icebreaker Consortium</a:t>
            </a:r>
            <a:endParaRPr lang="en-US" sz="2000" dirty="0">
              <a:solidFill>
                <a:srgbClr val="213278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551" t="11292" r="39030" b="10981"/>
          <a:stretch/>
        </p:blipFill>
        <p:spPr>
          <a:xfrm>
            <a:off x="99335" y="1765947"/>
            <a:ext cx="2776296" cy="22305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55410" y="1775014"/>
            <a:ext cx="98335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2000" b="1" dirty="0" smtClean="0"/>
              <a:t>Implementation of the ARICE Operational Liaison Panel (OLP)</a:t>
            </a:r>
          </a:p>
          <a:p>
            <a:pPr lvl="2"/>
            <a:r>
              <a:rPr lang="en-GB" sz="2000" b="1" dirty="0" smtClean="0">
                <a:solidFill>
                  <a:schemeClr val="accent2">
                    <a:lumMod val="75000"/>
                  </a:schemeClr>
                </a:solidFill>
              </a:rPr>
              <a:t>D1.2. Guidelines on the conditions to access European PRVs</a:t>
            </a:r>
          </a:p>
          <a:p>
            <a:pPr lvl="2"/>
            <a:r>
              <a:rPr lang="en-GB" sz="2000" b="1" dirty="0" smtClean="0">
                <a:solidFill>
                  <a:schemeClr val="accent2">
                    <a:lumMod val="75000"/>
                  </a:schemeClr>
                </a:solidFill>
              </a:rPr>
              <a:t>D1.3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</a:rPr>
              <a:t>. Map of potential beneficiaries of a coordinated fleet </a:t>
            </a:r>
            <a:r>
              <a:rPr lang="en-GB" sz="2000" b="1" i="1" dirty="0" smtClean="0">
                <a:solidFill>
                  <a:schemeClr val="accent2">
                    <a:lumMod val="75000"/>
                  </a:schemeClr>
                </a:solidFill>
              </a:rPr>
              <a:t>(in prep)</a:t>
            </a:r>
            <a:endParaRPr lang="en-US" sz="20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54495" y="2734019"/>
            <a:ext cx="88062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1200"/>
              </a:spcAft>
            </a:pPr>
            <a:r>
              <a:rPr lang="en-US" sz="2000" b="1" dirty="0">
                <a:solidFill>
                  <a:srgbClr val="213278"/>
                </a:solidFill>
              </a:rPr>
              <a:t> </a:t>
            </a:r>
            <a:r>
              <a:rPr lang="en-US" sz="2000" b="1" dirty="0"/>
              <a:t>Workshop: </a:t>
            </a:r>
            <a:r>
              <a:rPr lang="en-US" sz="2000" dirty="0"/>
              <a:t>Towards an European Network of Polar Research Vessels in the Arctic (IRSO/Barcelona, 04.10.2018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2694852" y="3436307"/>
            <a:ext cx="91166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1200"/>
              </a:spcAft>
            </a:pPr>
            <a:r>
              <a:rPr lang="en-US" sz="2000" b="1" dirty="0" smtClean="0">
                <a:solidFill>
                  <a:srgbClr val="00B050"/>
                </a:solidFill>
              </a:rPr>
              <a:t>Workshop</a:t>
            </a:r>
            <a:r>
              <a:rPr lang="en-US" sz="2000" b="1" dirty="0" smtClean="0"/>
              <a:t>: </a:t>
            </a:r>
            <a:r>
              <a:rPr lang="en-GB" sz="2000" dirty="0"/>
              <a:t>Towards a better coordination and harmonization of the Arctic Research Vessel fleet </a:t>
            </a:r>
            <a:r>
              <a:rPr lang="en-US" sz="2000" dirty="0" smtClean="0">
                <a:solidFill>
                  <a:srgbClr val="00B050"/>
                </a:solidFill>
              </a:rPr>
              <a:t>(</a:t>
            </a:r>
            <a:r>
              <a:rPr lang="en-US" sz="2000" b="1" dirty="0" smtClean="0">
                <a:solidFill>
                  <a:srgbClr val="00B050"/>
                </a:solidFill>
              </a:rPr>
              <a:t>At ERVO meeting in Hamburg, 11.-13.6.2019)</a:t>
            </a:r>
            <a:endParaRPr lang="en-US" sz="2000" b="1" dirty="0">
              <a:solidFill>
                <a:srgbClr val="00B05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9334" y="4159478"/>
            <a:ext cx="11920296" cy="2703945"/>
            <a:chOff x="99334" y="4159478"/>
            <a:chExt cx="11920296" cy="2703945"/>
          </a:xfrm>
        </p:grpSpPr>
        <p:sp>
          <p:nvSpPr>
            <p:cNvPr id="11" name="Rectangle 10"/>
            <p:cNvSpPr/>
            <p:nvPr/>
          </p:nvSpPr>
          <p:spPr>
            <a:xfrm>
              <a:off x="241738" y="4159478"/>
              <a:ext cx="1177789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b="1" dirty="0" smtClean="0">
                  <a:solidFill>
                    <a:srgbClr val="00B0F0"/>
                  </a:solidFill>
                </a:rPr>
                <a:t>Objective 2: </a:t>
              </a:r>
              <a:r>
                <a:rPr lang="en-GB" sz="2000" dirty="0">
                  <a:solidFill>
                    <a:srgbClr val="00B0F0"/>
                  </a:solidFill>
                </a:rPr>
                <a:t>to ensure that there is regular and sustained interaction between the Arctic science community and the Arctic industry community.</a:t>
              </a:r>
              <a:endParaRPr lang="en-GB" sz="2400" b="1" dirty="0">
                <a:solidFill>
                  <a:srgbClr val="213278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l="18456" t="17988" r="19567" b="5733"/>
            <a:stretch/>
          </p:blipFill>
          <p:spPr>
            <a:xfrm>
              <a:off x="99334" y="4890784"/>
              <a:ext cx="2849367" cy="1972639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695377" y="4890784"/>
              <a:ext cx="8949559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spcAft>
                  <a:spcPts val="1200"/>
                </a:spcAft>
              </a:pPr>
              <a:r>
                <a:rPr lang="en-GB" sz="2000" b="1" dirty="0"/>
                <a:t>Implementation of the Industry Liaison Panel (ILP)</a:t>
              </a:r>
            </a:p>
            <a:p>
              <a:pPr lvl="1">
                <a:spcAft>
                  <a:spcPts val="1200"/>
                </a:spcAft>
              </a:pPr>
              <a:r>
                <a:rPr lang="en-GB" sz="2000" dirty="0" smtClean="0"/>
                <a:t>First </a:t>
              </a:r>
              <a:r>
                <a:rPr lang="en-GB" sz="2000" dirty="0"/>
                <a:t>Annual Meeting between the Maritime Industry and the Arctic Science Community at the SOS 2018 meeting in  Hong </a:t>
              </a:r>
              <a:r>
                <a:rPr lang="en-GB" sz="2000" dirty="0" smtClean="0"/>
                <a:t>Kong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694852" y="6250131"/>
              <a:ext cx="680500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>
                <a:spcAft>
                  <a:spcPts val="1200"/>
                </a:spcAft>
              </a:pPr>
              <a:r>
                <a:rPr lang="en-GB" sz="2000" b="1" dirty="0">
                  <a:solidFill>
                    <a:srgbClr val="00B050"/>
                  </a:solidFill>
                </a:rPr>
                <a:t>Planned </a:t>
              </a:r>
              <a:r>
                <a:rPr lang="en-GB" sz="2000" b="1" dirty="0" smtClean="0">
                  <a:solidFill>
                    <a:srgbClr val="00B050"/>
                  </a:solidFill>
                </a:rPr>
                <a:t>sessions </a:t>
              </a:r>
              <a:r>
                <a:rPr lang="en-GB" sz="2000" b="1" dirty="0">
                  <a:solidFill>
                    <a:srgbClr val="00B050"/>
                  </a:solidFill>
                </a:rPr>
                <a:t>at Arctic Circle Assembly </a:t>
              </a:r>
              <a:r>
                <a:rPr lang="en-GB" sz="2000" b="1" dirty="0" smtClean="0">
                  <a:solidFill>
                    <a:srgbClr val="00B050"/>
                  </a:solidFill>
                </a:rPr>
                <a:t>2019, SOS 2019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9060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E69E43-0E11-4FDA-A614-983CAA1DC65E}"/>
              </a:ext>
            </a:extLst>
          </p:cNvPr>
          <p:cNvSpPr txBox="1"/>
          <p:nvPr/>
        </p:nvSpPr>
        <p:spPr>
          <a:xfrm>
            <a:off x="162395" y="169803"/>
            <a:ext cx="1097082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Networking activities: </a:t>
            </a:r>
            <a:r>
              <a:rPr lang="en-GB" sz="2800" dirty="0">
                <a:solidFill>
                  <a:srgbClr val="002060"/>
                </a:solidFill>
              </a:rPr>
              <a:t>Achievements</a:t>
            </a:r>
          </a:p>
        </p:txBody>
      </p:sp>
      <p:sp>
        <p:nvSpPr>
          <p:cNvPr id="3" name="Rectangle 2"/>
          <p:cNvSpPr/>
          <p:nvPr/>
        </p:nvSpPr>
        <p:spPr>
          <a:xfrm>
            <a:off x="314739" y="990108"/>
            <a:ext cx="110854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 smtClean="0">
                <a:solidFill>
                  <a:srgbClr val="00B0F0"/>
                </a:solidFill>
              </a:rPr>
              <a:t>Objective 3: </a:t>
            </a:r>
            <a:r>
              <a:rPr lang="en-GB" sz="2000" dirty="0">
                <a:solidFill>
                  <a:srgbClr val="00B0F0"/>
                </a:solidFill>
              </a:rPr>
              <a:t>to create educational material and perform training activities for European early career polar</a:t>
            </a:r>
          </a:p>
          <a:p>
            <a:r>
              <a:rPr lang="en-US" sz="2000" dirty="0">
                <a:solidFill>
                  <a:srgbClr val="00B0F0"/>
                </a:solidFill>
              </a:rPr>
              <a:t>scientists and </a:t>
            </a:r>
            <a:r>
              <a:rPr lang="en-US" sz="2000" dirty="0" smtClean="0">
                <a:solidFill>
                  <a:srgbClr val="00B0F0"/>
                </a:solidFill>
              </a:rPr>
              <a:t>professionals</a:t>
            </a:r>
          </a:p>
        </p:txBody>
      </p:sp>
      <p:pic>
        <p:nvPicPr>
          <p:cNvPr id="4" name="Grafik 5"/>
          <p:cNvPicPr>
            <a:picLocks noChangeAspect="1"/>
          </p:cNvPicPr>
          <p:nvPr/>
        </p:nvPicPr>
        <p:blipFill rotWithShape="1">
          <a:blip r:embed="rId2"/>
          <a:srcRect l="5215" t="12999" r="67197" b="50318"/>
          <a:stretch/>
        </p:blipFill>
        <p:spPr>
          <a:xfrm>
            <a:off x="314739" y="2265353"/>
            <a:ext cx="2302337" cy="12814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740646" y="2265353"/>
            <a:ext cx="8241225" cy="129266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2000" dirty="0"/>
              <a:t>Webinar pre-cruise preparation (AWI, </a:t>
            </a:r>
            <a:r>
              <a:rPr lang="de-DE" sz="2000" dirty="0" smtClean="0"/>
              <a:t>IOPAN) </a:t>
            </a:r>
            <a:r>
              <a:rPr lang="de-DE" sz="2000" i="1" dirty="0" smtClean="0"/>
              <a:t>19 </a:t>
            </a:r>
            <a:r>
              <a:rPr lang="de-DE" sz="2000" i="1" dirty="0"/>
              <a:t>February 2019 </a:t>
            </a:r>
          </a:p>
          <a:p>
            <a:endParaRPr lang="de-DE" sz="2000" dirty="0" smtClean="0"/>
          </a:p>
          <a:p>
            <a:r>
              <a:rPr lang="de-DE" sz="2000" dirty="0" smtClean="0"/>
              <a:t>Webinar </a:t>
            </a:r>
            <a:r>
              <a:rPr lang="de-DE" sz="2000" dirty="0"/>
              <a:t>ship-time proposal writing (AWI</a:t>
            </a:r>
            <a:r>
              <a:rPr lang="de-DE" sz="2000" dirty="0" smtClean="0"/>
              <a:t>) </a:t>
            </a:r>
            <a:r>
              <a:rPr lang="de-DE" sz="2000" i="1" dirty="0" smtClean="0"/>
              <a:t>25 </a:t>
            </a:r>
            <a:r>
              <a:rPr lang="de-DE" sz="2000" i="1" dirty="0"/>
              <a:t>April 2019</a:t>
            </a:r>
          </a:p>
          <a:p>
            <a:r>
              <a:rPr lang="de-DE" dirty="0"/>
              <a:t>	</a:t>
            </a:r>
          </a:p>
        </p:txBody>
      </p:sp>
      <p:sp>
        <p:nvSpPr>
          <p:cNvPr id="7" name="Rectangle 6"/>
          <p:cNvSpPr/>
          <p:nvPr/>
        </p:nvSpPr>
        <p:spPr>
          <a:xfrm>
            <a:off x="314739" y="1766914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000" b="1" dirty="0" smtClean="0">
                <a:solidFill>
                  <a:srgbClr val="002060"/>
                </a:solidFill>
              </a:rPr>
              <a:t>Online </a:t>
            </a:r>
            <a:r>
              <a:rPr lang="de-DE" sz="2000" b="1" dirty="0">
                <a:solidFill>
                  <a:srgbClr val="002060"/>
                </a:solidFill>
              </a:rPr>
              <a:t>Training &amp; resources for multiple </a:t>
            </a:r>
            <a:r>
              <a:rPr lang="de-DE" sz="2000" b="1" dirty="0" smtClean="0">
                <a:solidFill>
                  <a:srgbClr val="002060"/>
                </a:solidFill>
              </a:rPr>
              <a:t>audiences</a:t>
            </a:r>
            <a:endParaRPr lang="de-DE" sz="2000" b="1" dirty="0">
              <a:solidFill>
                <a:srgbClr val="00206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14739" y="3706179"/>
            <a:ext cx="11763184" cy="3085131"/>
            <a:chOff x="297536" y="3867114"/>
            <a:chExt cx="11763184" cy="3085131"/>
          </a:xfrm>
        </p:grpSpPr>
        <p:grpSp>
          <p:nvGrpSpPr>
            <p:cNvPr id="10" name="Group 9"/>
            <p:cNvGrpSpPr/>
            <p:nvPr/>
          </p:nvGrpSpPr>
          <p:grpSpPr>
            <a:xfrm>
              <a:off x="297536" y="3867114"/>
              <a:ext cx="11763184" cy="3085131"/>
              <a:chOff x="297536" y="3867114"/>
              <a:chExt cx="11072394" cy="3085131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617076" y="4336144"/>
                <a:ext cx="8752854" cy="261610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de-DE" sz="2000" b="1" dirty="0" smtClean="0"/>
                  <a:t>MOSAiC </a:t>
                </a:r>
                <a:r>
                  <a:rPr lang="de-DE" sz="2000" b="1" dirty="0"/>
                  <a:t>School </a:t>
                </a:r>
                <a:r>
                  <a:rPr lang="de-DE" sz="2000" b="1" dirty="0" smtClean="0"/>
                  <a:t>2019      </a:t>
                </a:r>
                <a:r>
                  <a:rPr lang="de-DE" dirty="0" smtClean="0">
                    <a:solidFill>
                      <a:srgbClr val="00B050"/>
                    </a:solidFill>
                  </a:rPr>
                  <a:t>(20 </a:t>
                </a:r>
                <a:r>
                  <a:rPr lang="de-DE" dirty="0">
                    <a:solidFill>
                      <a:srgbClr val="00B050"/>
                    </a:solidFill>
                  </a:rPr>
                  <a:t>international M.Sc./PhD students selected from </a:t>
                </a:r>
                <a:r>
                  <a:rPr lang="de-DE" b="1" dirty="0">
                    <a:solidFill>
                      <a:srgbClr val="00B050"/>
                    </a:solidFill>
                  </a:rPr>
                  <a:t>~250 </a:t>
                </a:r>
                <a:r>
                  <a:rPr lang="de-DE" b="1" dirty="0" smtClean="0">
                    <a:solidFill>
                      <a:srgbClr val="00B050"/>
                    </a:solidFill>
                  </a:rPr>
                  <a:t>applications</a:t>
                </a:r>
                <a:r>
                  <a:rPr lang="de-DE" dirty="0" smtClean="0">
                    <a:solidFill>
                      <a:srgbClr val="00B050"/>
                    </a:solidFill>
                  </a:rPr>
                  <a:t>)</a:t>
                </a:r>
                <a:endParaRPr lang="de-DE" dirty="0">
                  <a:solidFill>
                    <a:srgbClr val="00B050"/>
                  </a:solidFill>
                </a:endParaRPr>
              </a:p>
              <a:p>
                <a:r>
                  <a:rPr lang="de-DE" dirty="0" smtClean="0"/>
                  <a:t>			</a:t>
                </a:r>
              </a:p>
              <a:p>
                <a:r>
                  <a:rPr lang="de-DE" dirty="0"/>
                  <a:t>	</a:t>
                </a:r>
                <a:r>
                  <a:rPr lang="de-DE" dirty="0" smtClean="0"/>
                  <a:t>		6-week </a:t>
                </a:r>
                <a:r>
                  <a:rPr lang="de-DE" dirty="0"/>
                  <a:t>training </a:t>
                </a:r>
                <a:r>
                  <a:rPr lang="en-US" dirty="0"/>
                  <a:t>on board of </a:t>
                </a:r>
                <a:r>
                  <a:rPr lang="en-US" dirty="0" err="1"/>
                  <a:t>of</a:t>
                </a:r>
                <a:r>
                  <a:rPr lang="en-US" dirty="0"/>
                  <a:t> RV </a:t>
                </a:r>
                <a:r>
                  <a:rPr lang="en-US" dirty="0" err="1"/>
                  <a:t>Akademik</a:t>
                </a:r>
                <a:r>
                  <a:rPr lang="en-US" dirty="0"/>
                  <a:t> </a:t>
                </a:r>
                <a:r>
                  <a:rPr lang="en-US" dirty="0" err="1"/>
                  <a:t>Fedorov</a:t>
                </a:r>
                <a:r>
                  <a:rPr lang="en-US" dirty="0"/>
                  <a:t> during 1</a:t>
                </a:r>
                <a:r>
                  <a:rPr lang="en-US" baseline="30000" dirty="0"/>
                  <a:t>st</a:t>
                </a:r>
                <a:r>
                  <a:rPr lang="en-US" dirty="0"/>
                  <a:t> leg </a:t>
                </a:r>
                <a:r>
                  <a:rPr lang="en-US" dirty="0" smtClean="0"/>
                  <a:t>			of </a:t>
                </a:r>
                <a:r>
                  <a:rPr lang="en-US" dirty="0" err="1"/>
                  <a:t>MOSAiC</a:t>
                </a:r>
                <a:r>
                  <a:rPr lang="en-US" dirty="0"/>
                  <a:t> </a:t>
                </a:r>
                <a:r>
                  <a:rPr lang="en-US" dirty="0" smtClean="0"/>
                  <a:t>expedition</a:t>
                </a:r>
              </a:p>
              <a:p>
                <a:pPr>
                  <a:buFontTx/>
                  <a:buChar char="-"/>
                </a:pPr>
                <a:endParaRPr lang="en-GB" dirty="0"/>
              </a:p>
              <a:p>
                <a:endParaRPr lang="de-DE" b="1" dirty="0" smtClean="0"/>
              </a:p>
              <a:p>
                <a:endParaRPr lang="de-DE" b="1" dirty="0" smtClean="0"/>
              </a:p>
              <a:p>
                <a:r>
                  <a:rPr lang="de-DE" b="1" dirty="0" smtClean="0"/>
                  <a:t>ARICE </a:t>
                </a:r>
                <a:r>
                  <a:rPr lang="de-DE" b="1" dirty="0"/>
                  <a:t>SUMMER School 2020 &amp; technician </a:t>
                </a:r>
                <a:r>
                  <a:rPr lang="de-DE" b="1" dirty="0" smtClean="0"/>
                  <a:t>training: </a:t>
                </a:r>
                <a:r>
                  <a:rPr lang="de-DE" dirty="0" smtClean="0"/>
                  <a:t>Planned </a:t>
                </a:r>
                <a:r>
                  <a:rPr lang="de-DE" dirty="0"/>
                  <a:t>for summer 2020 on board of RV Heincke &amp; at AWI </a:t>
                </a:r>
                <a:r>
                  <a:rPr lang="de-DE" dirty="0" smtClean="0"/>
                  <a:t>Helgoland, </a:t>
                </a:r>
                <a:r>
                  <a:rPr lang="de-DE" b="1" dirty="0" smtClean="0">
                    <a:solidFill>
                      <a:srgbClr val="00B050"/>
                    </a:solidFill>
                  </a:rPr>
                  <a:t>RV Heinke funded</a:t>
                </a:r>
                <a:endParaRPr lang="de-DE" b="1" dirty="0">
                  <a:solidFill>
                    <a:srgbClr val="00B050"/>
                  </a:solidFill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/>
              <a:srcRect l="27481" t="6163" r="28876"/>
              <a:stretch/>
            </p:blipFill>
            <p:spPr>
              <a:xfrm>
                <a:off x="297536" y="4305366"/>
                <a:ext cx="2319540" cy="2015178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314739" y="3867114"/>
                <a:ext cx="1051836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000" b="1" dirty="0">
                    <a:solidFill>
                      <a:srgbClr val="002060"/>
                    </a:solidFill>
                  </a:rPr>
                  <a:t>In person/on-site training courses (M12 – M40</a:t>
                </a:r>
                <a:r>
                  <a:rPr lang="en-GB" sz="2000" b="1" dirty="0" smtClean="0">
                    <a:solidFill>
                      <a:srgbClr val="002060"/>
                    </a:solidFill>
                  </a:rPr>
                  <a:t>)</a:t>
                </a:r>
                <a:endParaRPr lang="en-US" sz="2000" dirty="0"/>
              </a:p>
            </p:txBody>
          </p:sp>
        </p:grpSp>
        <p:pic>
          <p:nvPicPr>
            <p:cNvPr id="1030" name="Picture 6" descr="Image result for mosaic logo awi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9276" y="4896155"/>
              <a:ext cx="1953636" cy="72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2761789" y="5658197"/>
            <a:ext cx="3888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Technicians exchange programme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7011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1191</Words>
  <Application>Microsoft Office PowerPoint</Application>
  <PresentationFormat>Widescreen</PresentationFormat>
  <Paragraphs>166</Paragraphs>
  <Slides>23</Slides>
  <Notes>9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Times</vt:lpstr>
      <vt:lpstr>Office Theme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Fanney Sigrún Ingvadóttir</dc:creator>
  <cp:lastModifiedBy>Veronica Willmott</cp:lastModifiedBy>
  <cp:revision>95</cp:revision>
  <cp:lastPrinted>2019-06-07T12:17:10Z</cp:lastPrinted>
  <dcterms:created xsi:type="dcterms:W3CDTF">2018-01-17T13:12:08Z</dcterms:created>
  <dcterms:modified xsi:type="dcterms:W3CDTF">2019-06-13T07:39:41Z</dcterms:modified>
</cp:coreProperties>
</file>